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9" r:id="rId4"/>
    <p:sldId id="275" r:id="rId5"/>
    <p:sldId id="276" r:id="rId6"/>
    <p:sldId id="261" r:id="rId7"/>
    <p:sldId id="257" r:id="rId8"/>
    <p:sldId id="258" r:id="rId9"/>
    <p:sldId id="280" r:id="rId10"/>
    <p:sldId id="281" r:id="rId11"/>
    <p:sldId id="29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3" r:id="rId23"/>
    <p:sldId id="294" r:id="rId24"/>
    <p:sldId id="295" r:id="rId2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45"/>
  </p:normalViewPr>
  <p:slideViewPr>
    <p:cSldViewPr snapToGrid="0">
      <p:cViewPr varScale="1">
        <p:scale>
          <a:sx n="96" d="100"/>
          <a:sy n="96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6587-98CB-2AC0-C551-4B168300D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5D906-C1D1-84CD-D3FA-188CA4D3B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513E4-A10B-E499-724D-FA0F96A2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896CE-6A85-2DE4-0EC3-0F95591AF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9F18F-575D-DE90-00FA-0CE4D3A2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0984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4504-B81F-746E-5D3F-676B0F1B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1DEA8-CEC3-960D-CF82-E36EDBBEF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72D4F-B312-73BF-1BE2-F57D3443F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EF53-EDEF-493E-4712-9990D96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1A9EE-AA70-6A52-1468-19052627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54750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38F39-03B8-CD89-09CB-23D35B9173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C1BBB-EEA6-8514-DC99-ADE576E5B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C4151-DA69-3E51-4487-DF45B221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DB65-28AD-CA3E-B38D-35F74F039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3C08E-F345-F468-C352-EC36271A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196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EE7A-0DFA-E376-96E7-DDC75D61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B298D-553E-3F30-85E1-814D39406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8BC37-FB50-4689-5856-A47C71B9F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DE77B-B2EF-83A1-5C39-F0E29973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565A8-8180-B4A5-915D-BFC79258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6487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853D-7810-ABAB-A86C-92129722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AE7F2-54C5-E704-0014-0619F1ABF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A6358-73F5-B568-5098-EC9D7BB8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90F7D-C955-06C9-CD1D-ED445CD02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CD8F-9EC9-6DAA-D606-3FDBA8A9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716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5617-CB39-A837-9574-30E1EC0F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AAE6-5D8A-557B-614E-FCB22274D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61FFF-199C-B947-174B-228D244F2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4E7BE-4895-0C4F-C845-F23CC26E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FA6AD-1DB5-F8F5-5933-452334B3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D6CED-28CD-794F-416C-11846E5E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9781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56F0-2B96-F7CB-EF5E-D329E631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25566-A97B-1DE1-8AE6-5D35C6A3E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939BC-D684-4F6A-CBBE-EA0C896C9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FB11A-D263-A2A9-E622-6EEAAE8868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1326A1-AED6-93F3-80A8-655B07E71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90C1DD-2B04-0F3C-0A47-965B0D36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022304-B312-7ED5-5A62-A5E242A8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65332-D710-A7C4-11B4-28AC7F26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37806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FF53-B636-3960-6E13-EEEBEEA7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E04510-F855-5F9F-663E-F6A33AED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3325D-9D40-E47B-E813-0F50B2D9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15C3D-2F4D-FD20-1C2E-28CAE7B7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836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B5F6F9-E65B-818F-4396-6672C9A0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53EF2-123B-5D5C-9035-B19A5537F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1D6C6-3176-4144-5ACA-168B20C8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8300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B62C-0FA0-DE28-6F36-6A6F980B9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A99C0-6427-8318-E7CE-6E85DC29E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6EEE4-AD44-187B-C426-0351F7040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3672C-A541-20B4-371B-74A16F49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71660-93AF-B2F6-B026-FAB6E018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2D895-2A0B-1F26-6FC4-1464792B3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6620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E36C-E9ED-0D7B-1275-B1151426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161052-BB7E-2353-88A6-CAE5D3DFD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2C58C-F256-A862-A5CA-D44B58941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9015C-9946-2493-3395-8BE56373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7424D-B3A7-C370-E3D0-0763168C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DF8F7-D591-66C7-BFF5-02B3A33F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3753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DD22DC-3CBD-38D0-8C35-99357F4E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7940E-FA12-C32E-3E2E-8E1D16440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AD041-AD84-7C86-E44F-79139FD05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FC693D-D573-7747-A9D1-39345E6AF059}" type="datetimeFigureOut">
              <a:rPr lang="en-BR" smtClean="0"/>
              <a:t>03/05/24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3D829-3206-EAE6-3412-11A3D5AAF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559B7-6D8D-C3C5-3743-16BE8AA22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A8487-3EE9-864E-B00F-120712B41C7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3965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E3903-3CA9-5927-F803-4204093CE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000" b="0" i="0" dirty="0" err="1">
                <a:effectLst/>
                <a:latin typeface="-apple-system"/>
              </a:rPr>
              <a:t>Detecção</a:t>
            </a:r>
            <a:r>
              <a:rPr lang="en-US" sz="5000" b="0" i="0" dirty="0">
                <a:effectLst/>
                <a:latin typeface="-apple-system"/>
              </a:rPr>
              <a:t> de </a:t>
            </a:r>
            <a:r>
              <a:rPr lang="en-US" sz="5000" b="0" i="0" dirty="0" err="1">
                <a:effectLst/>
                <a:latin typeface="-apple-system"/>
              </a:rPr>
              <a:t>anomalias</a:t>
            </a:r>
            <a:r>
              <a:rPr lang="en-US" sz="5000" b="0" i="0" dirty="0">
                <a:effectLst/>
                <a:latin typeface="-apple-system"/>
              </a:rPr>
              <a:t> </a:t>
            </a:r>
            <a:r>
              <a:rPr lang="en-US" sz="5000" b="0" i="0" dirty="0" err="1">
                <a:effectLst/>
                <a:latin typeface="-apple-system"/>
              </a:rPr>
              <a:t>através</a:t>
            </a:r>
            <a:r>
              <a:rPr lang="en-US" sz="5000" b="0" i="0" dirty="0">
                <a:effectLst/>
                <a:latin typeface="-apple-system"/>
              </a:rPr>
              <a:t> de </a:t>
            </a:r>
            <a:r>
              <a:rPr lang="en-US" sz="5000" b="0" i="0" dirty="0" err="1">
                <a:effectLst/>
                <a:latin typeface="-apple-system"/>
              </a:rPr>
              <a:t>análise</a:t>
            </a:r>
            <a:r>
              <a:rPr lang="en-US" sz="5000" b="0" i="0" dirty="0">
                <a:effectLst/>
                <a:latin typeface="-apple-system"/>
              </a:rPr>
              <a:t> de </a:t>
            </a:r>
            <a:r>
              <a:rPr lang="en-US" sz="5000" b="0" i="0" dirty="0" err="1">
                <a:effectLst/>
                <a:latin typeface="-apple-system"/>
              </a:rPr>
              <a:t>distribuição</a:t>
            </a:r>
            <a:r>
              <a:rPr lang="en-US" sz="5000" b="0" i="0" dirty="0">
                <a:effectLst/>
                <a:latin typeface="-apple-system"/>
              </a:rPr>
              <a:t> com o </a:t>
            </a:r>
            <a:r>
              <a:rPr lang="en-US" sz="5000" b="0" i="0" dirty="0" err="1">
                <a:effectLst/>
                <a:latin typeface="-apple-system"/>
              </a:rPr>
              <a:t>uso</a:t>
            </a:r>
            <a:r>
              <a:rPr lang="en-US" sz="5000" b="0" i="0" dirty="0">
                <a:effectLst/>
                <a:latin typeface="-apple-system"/>
              </a:rPr>
              <a:t> de </a:t>
            </a:r>
            <a:r>
              <a:rPr lang="en-US" sz="5000" b="0" i="0" dirty="0" err="1">
                <a:effectLst/>
                <a:latin typeface="-apple-system"/>
              </a:rPr>
              <a:t>janelas</a:t>
            </a:r>
            <a:r>
              <a:rPr lang="en-US" sz="5000" b="0" i="0" dirty="0">
                <a:effectLst/>
                <a:latin typeface="-apple-system"/>
              </a:rPr>
              <a:t> </a:t>
            </a:r>
            <a:r>
              <a:rPr lang="en-US" sz="5000" b="0" i="0" dirty="0" err="1">
                <a:effectLst/>
                <a:latin typeface="-apple-system"/>
              </a:rPr>
              <a:t>deslizantes</a:t>
            </a:r>
            <a:r>
              <a:rPr lang="en-US" sz="5000" b="0" i="0" dirty="0">
                <a:effectLst/>
                <a:latin typeface="-apple-system"/>
              </a:rPr>
              <a:t>.</a:t>
            </a:r>
            <a:endParaRPr lang="en-BR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C3022-336B-22CE-DD9E-0D7CC420F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BR"/>
              <a:t>Arthur Vaz </a:t>
            </a:r>
          </a:p>
          <a:p>
            <a:pPr algn="l"/>
            <a:r>
              <a:rPr lang="en-BR"/>
              <a:t>Thiago Oliveira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732BFA-5EC2-8283-144F-DC97275A4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" r="11295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Métodos</a:t>
            </a:r>
            <a:r>
              <a:rPr lang="en-US" sz="5400" dirty="0"/>
              <a:t> de </a:t>
            </a:r>
            <a:r>
              <a:rPr lang="en-US" sz="5400" dirty="0" err="1"/>
              <a:t>filtros</a:t>
            </a:r>
            <a:r>
              <a:rPr lang="en-US" sz="5400" dirty="0"/>
              <a:t> - </a:t>
            </a:r>
            <a:r>
              <a:rPr lang="en-US" sz="5400" dirty="0" err="1"/>
              <a:t>Dbscan</a:t>
            </a:r>
            <a:endParaRPr lang="en-BR" sz="5400" dirty="0"/>
          </a:p>
        </p:txBody>
      </p:sp>
      <p:pic>
        <p:nvPicPr>
          <p:cNvPr id="19" name="Picture 18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C0080DD4-6935-E8EA-AE36-B6DDC28F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187" y="15763"/>
            <a:ext cx="3140765" cy="2489056"/>
          </a:xfrm>
          <a:prstGeom prst="rect">
            <a:avLst/>
          </a:prstGeom>
        </p:spPr>
      </p:pic>
      <p:sp>
        <p:nvSpPr>
          <p:cNvPr id="79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2200" dirty="0" err="1"/>
              <a:t>Método</a:t>
            </a:r>
            <a:r>
              <a:rPr lang="en-US" sz="2200" dirty="0"/>
              <a:t> 1: </a:t>
            </a:r>
            <a:r>
              <a:rPr lang="en-US" sz="2200" dirty="0" err="1"/>
              <a:t>Utilizando</a:t>
            </a:r>
            <a:r>
              <a:rPr lang="en-US" sz="2200" dirty="0"/>
              <a:t> um </a:t>
            </a:r>
            <a:r>
              <a:rPr lang="en-US" sz="2200" dirty="0" err="1"/>
              <a:t>limiar</a:t>
            </a:r>
            <a:r>
              <a:rPr lang="en-US" sz="2200" dirty="0"/>
              <a:t> de 0,19,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conseguiu</a:t>
            </a:r>
            <a:r>
              <a:rPr lang="en-US" sz="2200" dirty="0"/>
              <a:t>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exclusivamente</a:t>
            </a:r>
            <a:r>
              <a:rPr lang="en-US" sz="2200" dirty="0"/>
              <a:t> a </a:t>
            </a:r>
            <a:r>
              <a:rPr lang="en-US" sz="2200" dirty="0" err="1"/>
              <a:t>sequência</a:t>
            </a:r>
            <a:r>
              <a:rPr lang="en-US" sz="2200" dirty="0"/>
              <a:t>, </a:t>
            </a:r>
            <a:r>
              <a:rPr lang="en-US" sz="2200" dirty="0" err="1"/>
              <a:t>embora</a:t>
            </a:r>
            <a:r>
              <a:rPr lang="en-US" sz="2200" dirty="0"/>
              <a:t> </a:t>
            </a:r>
            <a:r>
              <a:rPr lang="en-US" sz="2200" dirty="0" err="1"/>
              <a:t>tenha</a:t>
            </a:r>
            <a:r>
              <a:rPr lang="en-US" sz="2200" dirty="0"/>
              <a:t> </a:t>
            </a:r>
            <a:r>
              <a:rPr lang="en-US" sz="2200" dirty="0" err="1"/>
              <a:t>alcançado</a:t>
            </a:r>
            <a:r>
              <a:rPr lang="en-US" sz="2200" dirty="0"/>
              <a:t> o </a:t>
            </a:r>
            <a:r>
              <a:rPr lang="en-US" sz="2200" dirty="0" err="1"/>
              <a:t>melhor</a:t>
            </a:r>
            <a:r>
              <a:rPr lang="en-US" sz="2200" dirty="0"/>
              <a:t> </a:t>
            </a:r>
            <a:r>
              <a:rPr lang="en-US" sz="2200" dirty="0" err="1"/>
              <a:t>resultado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2: </a:t>
            </a:r>
            <a:r>
              <a:rPr lang="en-US" sz="2200" dirty="0" err="1"/>
              <a:t>Ao</a:t>
            </a:r>
            <a:r>
              <a:rPr lang="en-US" sz="2200" dirty="0"/>
              <a:t> </a:t>
            </a:r>
            <a:r>
              <a:rPr lang="en-US" sz="2200" dirty="0" err="1"/>
              <a:t>ajustar</a:t>
            </a:r>
            <a:r>
              <a:rPr lang="en-US" sz="2200" dirty="0"/>
              <a:t> o </a:t>
            </a:r>
            <a:r>
              <a:rPr lang="en-US" sz="2200" dirty="0" err="1"/>
              <a:t>limiar</a:t>
            </a:r>
            <a:r>
              <a:rPr lang="en-US" sz="2200" dirty="0"/>
              <a:t> 0.19, </a:t>
            </a:r>
            <a:r>
              <a:rPr lang="en-US" sz="2200" dirty="0" err="1"/>
              <a:t>filtrou</a:t>
            </a:r>
            <a:r>
              <a:rPr lang="en-US" sz="2200" dirty="0"/>
              <a:t> </a:t>
            </a:r>
            <a:r>
              <a:rPr lang="en-US" sz="2200" dirty="0" err="1"/>
              <a:t>valores</a:t>
            </a:r>
            <a:r>
              <a:rPr lang="en-US" sz="2200" dirty="0"/>
              <a:t> tanto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</a:t>
            </a:r>
            <a:r>
              <a:rPr lang="en-US" sz="2200" dirty="0" err="1"/>
              <a:t>quanto</a:t>
            </a:r>
            <a:r>
              <a:rPr lang="en-US" sz="2200" dirty="0"/>
              <a:t> fora dela,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seguir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r>
              <a:rPr lang="en-US" sz="2200" dirty="0"/>
              <a:t> </a:t>
            </a:r>
            <a:r>
              <a:rPr lang="en-US" sz="2200" dirty="0" err="1"/>
              <a:t>definido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3: Com um </a:t>
            </a:r>
            <a:r>
              <a:rPr lang="en-US" sz="2200" dirty="0" err="1"/>
              <a:t>limiar</a:t>
            </a:r>
            <a:r>
              <a:rPr lang="en-US" sz="2200" dirty="0"/>
              <a:t> de 0,2 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ampliação</a:t>
            </a:r>
            <a:r>
              <a:rPr lang="en-US" sz="2200" dirty="0"/>
              <a:t> de </a:t>
            </a:r>
            <a:r>
              <a:rPr lang="en-US" sz="2200" dirty="0" err="1"/>
              <a:t>janela</a:t>
            </a:r>
            <a:r>
              <a:rPr lang="en-US" sz="2200" dirty="0"/>
              <a:t> para 5, </a:t>
            </a:r>
            <a:r>
              <a:rPr lang="en-US" sz="2200" dirty="0" err="1"/>
              <a:t>obteve</a:t>
            </a:r>
            <a:r>
              <a:rPr lang="en-US" sz="2200" dirty="0"/>
              <a:t> o </a:t>
            </a:r>
            <a:r>
              <a:rPr lang="en-US" sz="2200" dirty="0" err="1"/>
              <a:t>resultado</a:t>
            </a:r>
            <a:r>
              <a:rPr lang="en-US" sz="2200" dirty="0"/>
              <a:t> que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efetivamente</a:t>
            </a:r>
            <a:r>
              <a:rPr lang="en-US" sz="2200" dirty="0"/>
              <a:t> </a:t>
            </a:r>
            <a:r>
              <a:rPr lang="en-US" sz="2200" dirty="0" err="1"/>
              <a:t>filtrou</a:t>
            </a:r>
            <a:r>
              <a:rPr lang="en-US" sz="2200" dirty="0"/>
              <a:t> </a:t>
            </a:r>
            <a:r>
              <a:rPr lang="en-US" sz="2200" dirty="0" err="1"/>
              <a:t>valores</a:t>
            </a:r>
            <a:r>
              <a:rPr lang="en-US" sz="2200" dirty="0"/>
              <a:t>, </a:t>
            </a:r>
            <a:r>
              <a:rPr lang="en-US" sz="2200" dirty="0" err="1"/>
              <a:t>mantendo-os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</a:t>
            </a:r>
            <a:r>
              <a:rPr lang="en-US" sz="2200" dirty="0" err="1"/>
              <a:t>anômala</a:t>
            </a:r>
            <a:r>
              <a:rPr lang="en-US" sz="2200" dirty="0"/>
              <a:t>.</a:t>
            </a:r>
            <a:endParaRPr lang="en-BR" sz="2200" dirty="0"/>
          </a:p>
        </p:txBody>
      </p:sp>
      <p:pic>
        <p:nvPicPr>
          <p:cNvPr id="17" name="Picture 16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628D9431-9CD4-51EF-F12F-5DA1A8C8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237" y="2184473"/>
            <a:ext cx="3140763" cy="2489054"/>
          </a:xfrm>
          <a:prstGeom prst="rect">
            <a:avLst/>
          </a:prstGeom>
        </p:spPr>
      </p:pic>
      <p:pic>
        <p:nvPicPr>
          <p:cNvPr id="15" name="Picture 14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E3CB46B3-78A4-C7ED-F2D5-4FFD3538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188" y="4384708"/>
            <a:ext cx="3140764" cy="24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 err="1"/>
              <a:t>Métodos</a:t>
            </a:r>
            <a:r>
              <a:rPr lang="en-US" sz="2900" dirty="0"/>
              <a:t> de </a:t>
            </a:r>
            <a:r>
              <a:rPr lang="en-US" sz="2900" dirty="0" err="1"/>
              <a:t>filtros</a:t>
            </a:r>
            <a:r>
              <a:rPr lang="en-US" sz="2900" dirty="0"/>
              <a:t> - Autoencoder</a:t>
            </a:r>
            <a:endParaRPr lang="en-BR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dirty="0" err="1"/>
              <a:t>Método</a:t>
            </a:r>
            <a:r>
              <a:rPr lang="en-US" sz="1800" dirty="0"/>
              <a:t> 1: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conseguiu</a:t>
            </a:r>
            <a:r>
              <a:rPr lang="en-US" sz="1800" dirty="0"/>
              <a:t> </a:t>
            </a:r>
            <a:r>
              <a:rPr lang="en-US" sz="1800" dirty="0" err="1"/>
              <a:t>filtrar</a:t>
            </a:r>
            <a:r>
              <a:rPr lang="en-US" sz="1800" dirty="0"/>
              <a:t> </a:t>
            </a:r>
            <a:r>
              <a:rPr lang="en-US" sz="1800" dirty="0" err="1"/>
              <a:t>apenas</a:t>
            </a:r>
            <a:r>
              <a:rPr lang="en-US" sz="1800" dirty="0"/>
              <a:t> a </a:t>
            </a:r>
            <a:r>
              <a:rPr lang="en-US" sz="1800" dirty="0" err="1"/>
              <a:t>sequencia</a:t>
            </a:r>
            <a:r>
              <a:rPr lang="en-US" sz="1800" dirty="0"/>
              <a:t> </a:t>
            </a:r>
            <a:r>
              <a:rPr lang="en-US" sz="1800" dirty="0" err="1"/>
              <a:t>anomala</a:t>
            </a:r>
            <a:r>
              <a:rPr lang="en-US" sz="1800" dirty="0"/>
              <a:t>. Com </a:t>
            </a:r>
            <a:r>
              <a:rPr lang="en-US" sz="1800" dirty="0" err="1"/>
              <a:t>limiar</a:t>
            </a:r>
            <a:r>
              <a:rPr lang="en-US" sz="1800" dirty="0"/>
              <a:t> 0.2</a:t>
            </a:r>
          </a:p>
          <a:p>
            <a:r>
              <a:rPr lang="en-US" sz="1800" dirty="0" err="1"/>
              <a:t>Método</a:t>
            </a:r>
            <a:r>
              <a:rPr lang="en-US" sz="1800" dirty="0"/>
              <a:t> 2: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conseguiu</a:t>
            </a:r>
            <a:r>
              <a:rPr lang="en-US" sz="1800" dirty="0"/>
              <a:t> </a:t>
            </a:r>
            <a:r>
              <a:rPr lang="en-US" sz="1800" dirty="0" err="1"/>
              <a:t>filtrar</a:t>
            </a:r>
            <a:r>
              <a:rPr lang="en-US" sz="1800" dirty="0"/>
              <a:t> </a:t>
            </a:r>
            <a:r>
              <a:rPr lang="en-US" sz="1800" dirty="0" err="1"/>
              <a:t>apenas</a:t>
            </a:r>
            <a:r>
              <a:rPr lang="en-US" sz="1800" dirty="0"/>
              <a:t> a </a:t>
            </a:r>
            <a:r>
              <a:rPr lang="en-US" sz="1800" dirty="0" err="1"/>
              <a:t>sequencia</a:t>
            </a:r>
            <a:r>
              <a:rPr lang="en-US" sz="1800" dirty="0"/>
              <a:t> </a:t>
            </a:r>
            <a:r>
              <a:rPr lang="en-US" sz="1800" dirty="0" err="1"/>
              <a:t>anomala</a:t>
            </a:r>
            <a:r>
              <a:rPr lang="en-US" sz="1800" dirty="0"/>
              <a:t>. Com </a:t>
            </a:r>
            <a:r>
              <a:rPr lang="en-US" sz="1800" dirty="0" err="1"/>
              <a:t>limiar</a:t>
            </a:r>
            <a:r>
              <a:rPr lang="en-US" sz="1800" dirty="0"/>
              <a:t> 0.1</a:t>
            </a:r>
          </a:p>
          <a:p>
            <a:r>
              <a:rPr lang="en-US" sz="1800" dirty="0" err="1"/>
              <a:t>Método</a:t>
            </a:r>
            <a:r>
              <a:rPr lang="en-US" sz="1800" dirty="0"/>
              <a:t> 3: O </a:t>
            </a:r>
            <a:r>
              <a:rPr lang="en-US" sz="1800" dirty="0" err="1"/>
              <a:t>filtro</a:t>
            </a:r>
            <a:r>
              <a:rPr lang="en-US" sz="1800" dirty="0"/>
              <a:t> </a:t>
            </a:r>
            <a:r>
              <a:rPr lang="en-US" sz="1800" dirty="0" err="1"/>
              <a:t>otimizado</a:t>
            </a:r>
            <a:r>
              <a:rPr lang="en-US" sz="1800" dirty="0"/>
              <a:t> </a:t>
            </a:r>
            <a:r>
              <a:rPr lang="en-US" sz="1800" dirty="0" err="1"/>
              <a:t>foi</a:t>
            </a:r>
            <a:r>
              <a:rPr lang="en-US" sz="1800" dirty="0"/>
              <a:t> Gerado com </a:t>
            </a:r>
            <a:r>
              <a:rPr lang="en-US" sz="1800" dirty="0" err="1"/>
              <a:t>janela</a:t>
            </a:r>
            <a:r>
              <a:rPr lang="en-US" sz="1800" dirty="0"/>
              <a:t> </a:t>
            </a:r>
            <a:r>
              <a:rPr lang="en-US" sz="1800" dirty="0" err="1"/>
              <a:t>ampliada</a:t>
            </a:r>
            <a:r>
              <a:rPr lang="en-US" sz="1800" dirty="0"/>
              <a:t> = 8 e o </a:t>
            </a:r>
            <a:r>
              <a:rPr lang="en-US" sz="1800" dirty="0" err="1"/>
              <a:t>limiar</a:t>
            </a:r>
            <a:r>
              <a:rPr lang="en-US" sz="1800" dirty="0"/>
              <a:t> 0.19</a:t>
            </a:r>
            <a:endParaRPr lang="en-BR" sz="1800" dirty="0"/>
          </a:p>
        </p:txBody>
      </p:sp>
      <p:pic>
        <p:nvPicPr>
          <p:cNvPr id="9" name="Picture 8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CC9E592C-B8B1-BF0A-DA30-08F274A6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860" y="0"/>
            <a:ext cx="3210140" cy="2544417"/>
          </a:xfrm>
          <a:prstGeom prst="rect">
            <a:avLst/>
          </a:prstGeom>
        </p:spPr>
      </p:pic>
      <p:pic>
        <p:nvPicPr>
          <p:cNvPr id="7" name="Picture 6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647290C5-FDD5-13FB-FFC6-144C331F0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860" y="2156791"/>
            <a:ext cx="3210140" cy="2544417"/>
          </a:xfrm>
          <a:prstGeom prst="rect">
            <a:avLst/>
          </a:prstGeom>
        </p:spPr>
      </p:pic>
      <p:pic>
        <p:nvPicPr>
          <p:cNvPr id="5" name="Picture 4" descr="A graph with blue lines and green and red text&#10;&#10;Description automatically generated">
            <a:extLst>
              <a:ext uri="{FF2B5EF4-FFF2-40B4-BE49-F238E27FC236}">
                <a16:creationId xmlns:a16="http://schemas.microsoft.com/office/drawing/2014/main" id="{A5D414D9-E9A4-717F-E2A1-CFA1E25A9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859" y="4313584"/>
            <a:ext cx="3210141" cy="254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Caso II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 </a:t>
            </a:r>
            <a:r>
              <a:rPr lang="en-US" dirty="0" err="1"/>
              <a:t>estacionárias</a:t>
            </a:r>
            <a:r>
              <a:rPr lang="en-US" dirty="0"/>
              <a:t>  com </a:t>
            </a:r>
            <a:r>
              <a:rPr lang="en-US" dirty="0" err="1"/>
              <a:t>observações</a:t>
            </a:r>
            <a:r>
              <a:rPr lang="en-US" dirty="0"/>
              <a:t> </a:t>
            </a:r>
            <a:r>
              <a:rPr lang="en-US" dirty="0" err="1"/>
              <a:t>anomalas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7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ST config</a:t>
            </a:r>
            <a:endParaRPr lang="en-BR" sz="54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58CD-4B3A-4465-3D3E-6F15C77F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 = 200, </a:t>
            </a:r>
          </a:p>
          <a:p>
            <a:r>
              <a:rPr lang="en-US" sz="2200"/>
              <a:t>anomalies_qty </a:t>
            </a:r>
            <a:r>
              <a:rPr lang="en-US" sz="2200" dirty="0"/>
              <a:t>= 1, </a:t>
            </a:r>
          </a:p>
          <a:p>
            <a:r>
              <a:rPr lang="en-US" sz="2200"/>
              <a:t>variance_size </a:t>
            </a:r>
            <a:r>
              <a:rPr lang="en-US" sz="2200" dirty="0"/>
              <a:t>= 0.4, </a:t>
            </a:r>
          </a:p>
          <a:p>
            <a:r>
              <a:rPr lang="en-US" sz="2200" dirty="0"/>
              <a:t>stationary = TRUE,</a:t>
            </a:r>
          </a:p>
          <a:p>
            <a:r>
              <a:rPr lang="en-US" sz="2200"/>
              <a:t>anomaly_intensity </a:t>
            </a:r>
            <a:r>
              <a:rPr lang="en-US" sz="2200" dirty="0"/>
              <a:t>= 6,</a:t>
            </a:r>
          </a:p>
          <a:p>
            <a:r>
              <a:rPr lang="en-US" sz="2200"/>
              <a:t>window_anomaly </a:t>
            </a:r>
            <a:r>
              <a:rPr lang="en-US" sz="2200" dirty="0"/>
              <a:t>= FALSE</a:t>
            </a:r>
            <a:endParaRPr lang="en-BR" sz="2200" dirty="0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FD056F73-8EE5-602E-07AB-C22D6425F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1"/>
          <a:stretch/>
        </p:blipFill>
        <p:spPr>
          <a:xfrm>
            <a:off x="4654296" y="1420902"/>
            <a:ext cx="6903720" cy="401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9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Resultado dos modelos</a:t>
            </a:r>
            <a:endParaRPr lang="en-BR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 err="1"/>
              <a:t>kmeans_func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10)</a:t>
            </a:r>
          </a:p>
          <a:p>
            <a:r>
              <a:rPr lang="en-US" sz="2200" dirty="0" err="1"/>
              <a:t>dbscan_func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10,2)</a:t>
            </a:r>
          </a:p>
          <a:p>
            <a:r>
              <a:rPr lang="en-US" sz="2200" dirty="0" err="1"/>
              <a:t>autoencoder_func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 1)</a:t>
            </a:r>
            <a:endParaRPr lang="en-BR" sz="2200" dirty="0"/>
          </a:p>
        </p:txBody>
      </p:sp>
      <p:pic>
        <p:nvPicPr>
          <p:cNvPr id="7" name="Picture 6" descr="A graph with blue and green lines&#10;&#10;Description automatically generated">
            <a:extLst>
              <a:ext uri="{FF2B5EF4-FFF2-40B4-BE49-F238E27FC236}">
                <a16:creationId xmlns:a16="http://schemas.microsoft.com/office/drawing/2014/main" id="{DA4792B7-674D-9745-739B-FCBBF01C8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39" y="930614"/>
            <a:ext cx="4014216" cy="3181264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5DE1E302-0444-B69C-E3D1-84BB7DEE4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08" y="3935198"/>
            <a:ext cx="3688079" cy="29228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DAC648-A92B-72D6-1460-401E09500E56}"/>
              </a:ext>
            </a:extLst>
          </p:cNvPr>
          <p:cNvSpPr txBox="1">
            <a:spLocks/>
          </p:cNvSpPr>
          <p:nvPr/>
        </p:nvSpPr>
        <p:spPr>
          <a:xfrm>
            <a:off x="595883" y="5402154"/>
            <a:ext cx="6938773" cy="1193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Para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esse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tipo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específico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os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algoritmos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foram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eficazes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 O DBSCAN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identificou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nenhuma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enquanto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o KMEANS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encontrou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apenas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mesma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região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alterando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o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tamanho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janela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anômala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Mesmo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variando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quantidade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clusters, o KMEANS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conseguiu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capturar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propriamente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dita. Por outro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lado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após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quatro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tentativas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o autoencoder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conseguiu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detectar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essa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 Agora,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vamos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investigar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se, com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aplicação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um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filtro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o autoencoder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isolar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apenas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o outlier,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considerando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hipótese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que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está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muito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próxima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limite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série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de 200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observações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168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Métodos de filtros - Autoencoder</a:t>
            </a:r>
            <a:endParaRPr lang="en-BR" sz="5400"/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25F4FE4C-5FED-4673-68E4-2DE48ACF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288" y="57358"/>
            <a:ext cx="3018319" cy="2392017"/>
          </a:xfrm>
          <a:prstGeom prst="rect">
            <a:avLst/>
          </a:prstGeom>
        </p:spPr>
      </p:pic>
      <p:sp>
        <p:nvSpPr>
          <p:cNvPr id="17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2200" dirty="0" err="1"/>
              <a:t>Método</a:t>
            </a:r>
            <a:r>
              <a:rPr lang="en-US" sz="2200" dirty="0"/>
              <a:t> 1: </a:t>
            </a:r>
            <a:r>
              <a:rPr lang="en-US" sz="2200" dirty="0" err="1"/>
              <a:t>Executou</a:t>
            </a:r>
            <a:r>
              <a:rPr lang="en-US" sz="2200" dirty="0"/>
              <a:t> o </a:t>
            </a:r>
            <a:r>
              <a:rPr lang="en-US" sz="2200" dirty="0" err="1"/>
              <a:t>filtro</a:t>
            </a:r>
            <a:r>
              <a:rPr lang="en-US" sz="2200" dirty="0"/>
              <a:t> com </a:t>
            </a:r>
            <a:r>
              <a:rPr lang="en-US" sz="2200" dirty="0" err="1"/>
              <a:t>sucesso</a:t>
            </a:r>
            <a:r>
              <a:rPr lang="en-US" sz="2200" dirty="0"/>
              <a:t>, </a:t>
            </a:r>
            <a:r>
              <a:rPr lang="en-US" sz="2200" dirty="0" err="1"/>
              <a:t>utilizando</a:t>
            </a:r>
            <a:r>
              <a:rPr lang="en-US" sz="2200" dirty="0"/>
              <a:t> um </a:t>
            </a:r>
            <a:r>
              <a:rPr lang="en-US" sz="2200" dirty="0" err="1"/>
              <a:t>limiar</a:t>
            </a:r>
            <a:r>
              <a:rPr lang="en-US" sz="2200" dirty="0"/>
              <a:t> de 0,1.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2: </a:t>
            </a:r>
            <a:r>
              <a:rPr lang="en-US" sz="2200" dirty="0" err="1"/>
              <a:t>Realizou</a:t>
            </a:r>
            <a:r>
              <a:rPr lang="en-US" sz="2200" dirty="0"/>
              <a:t> a </a:t>
            </a:r>
            <a:r>
              <a:rPr lang="en-US" sz="2200" dirty="0" err="1"/>
              <a:t>filtragem</a:t>
            </a:r>
            <a:r>
              <a:rPr lang="en-US" sz="2200" dirty="0"/>
              <a:t> com um </a:t>
            </a:r>
            <a:r>
              <a:rPr lang="en-US" sz="2200" dirty="0" err="1"/>
              <a:t>limiar</a:t>
            </a:r>
            <a:r>
              <a:rPr lang="en-US" sz="2200" dirty="0"/>
              <a:t> de 0,01.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3: Com um </a:t>
            </a:r>
            <a:r>
              <a:rPr lang="en-US" sz="2200" dirty="0" err="1"/>
              <a:t>aumento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janela</a:t>
            </a:r>
            <a:r>
              <a:rPr lang="en-US" sz="2200" dirty="0"/>
              <a:t> para 10 e um </a:t>
            </a:r>
            <a:r>
              <a:rPr lang="en-US" sz="2200" dirty="0" err="1"/>
              <a:t>limiar</a:t>
            </a:r>
            <a:r>
              <a:rPr lang="en-US" sz="2200" dirty="0"/>
              <a:t> de 0,1, </a:t>
            </a:r>
            <a:r>
              <a:rPr lang="en-US" sz="2200" dirty="0" err="1"/>
              <a:t>conseguiu</a:t>
            </a:r>
            <a:r>
              <a:rPr lang="en-US" sz="2200" dirty="0"/>
              <a:t> </a:t>
            </a:r>
            <a:r>
              <a:rPr lang="en-US" sz="2200" dirty="0" err="1"/>
              <a:t>executar</a:t>
            </a:r>
            <a:r>
              <a:rPr lang="en-US" sz="2200" dirty="0"/>
              <a:t> o </a:t>
            </a:r>
            <a:r>
              <a:rPr lang="en-US" sz="2200" dirty="0" err="1"/>
              <a:t>filtro</a:t>
            </a:r>
            <a:r>
              <a:rPr lang="en-US" sz="2200" dirty="0"/>
              <a:t> </a:t>
            </a:r>
            <a:r>
              <a:rPr lang="en-US" sz="2200" dirty="0" err="1"/>
              <a:t>eficazmente</a:t>
            </a:r>
            <a:r>
              <a:rPr lang="en-US" sz="2200" dirty="0"/>
              <a:t>.</a:t>
            </a:r>
            <a:endParaRPr lang="en-BR" sz="2200" dirty="0"/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68FB2D8D-844F-EC46-78F1-F05EC59F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288" y="2333979"/>
            <a:ext cx="3018319" cy="2392017"/>
          </a:xfrm>
          <a:prstGeom prst="rect">
            <a:avLst/>
          </a:prstGeom>
        </p:spPr>
      </p:pic>
      <p:pic>
        <p:nvPicPr>
          <p:cNvPr id="8" name="Picture 7" descr="A graph with blue lines&#10;&#10;Description automatically generated">
            <a:extLst>
              <a:ext uri="{FF2B5EF4-FFF2-40B4-BE49-F238E27FC236}">
                <a16:creationId xmlns:a16="http://schemas.microsoft.com/office/drawing/2014/main" id="{A0E5458C-4218-4129-8FF5-76211FBFB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016" y="4465983"/>
            <a:ext cx="3018319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28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Caso III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estacionárias</a:t>
            </a:r>
            <a:r>
              <a:rPr lang="en-US" dirty="0"/>
              <a:t>  com </a:t>
            </a:r>
            <a:r>
              <a:rPr lang="en-US" dirty="0" err="1"/>
              <a:t>observações</a:t>
            </a:r>
            <a:r>
              <a:rPr lang="en-US" dirty="0"/>
              <a:t> </a:t>
            </a:r>
            <a:r>
              <a:rPr lang="en-US" dirty="0" err="1"/>
              <a:t>anomalas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253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ST config</a:t>
            </a:r>
            <a:endParaRPr lang="en-BR" sz="54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58CD-4B3A-4465-3D3E-6F15C77F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 = 100, </a:t>
            </a:r>
          </a:p>
          <a:p>
            <a:r>
              <a:rPr lang="en-US" sz="2200" dirty="0" err="1"/>
              <a:t>anomalies_qty</a:t>
            </a:r>
            <a:r>
              <a:rPr lang="en-US" sz="2200" dirty="0"/>
              <a:t> = 1, </a:t>
            </a:r>
          </a:p>
          <a:p>
            <a:r>
              <a:rPr lang="en-US" sz="2200" dirty="0" err="1"/>
              <a:t>variance_size</a:t>
            </a:r>
            <a:r>
              <a:rPr lang="en-US" sz="2200" dirty="0"/>
              <a:t> = 0.4, </a:t>
            </a:r>
          </a:p>
          <a:p>
            <a:r>
              <a:rPr lang="en-US" sz="2200" dirty="0"/>
              <a:t>stationary = FALSE,</a:t>
            </a:r>
          </a:p>
          <a:p>
            <a:r>
              <a:rPr lang="en-US" sz="2200" dirty="0" err="1"/>
              <a:t>anomaly_intensity</a:t>
            </a:r>
            <a:r>
              <a:rPr lang="en-US" sz="2200" dirty="0"/>
              <a:t> = 6,</a:t>
            </a:r>
          </a:p>
          <a:p>
            <a:r>
              <a:rPr lang="en-US" sz="2200" dirty="0" err="1"/>
              <a:t>window_anomaly</a:t>
            </a:r>
            <a:r>
              <a:rPr lang="en-US" sz="2200" dirty="0"/>
              <a:t> = FALSE</a:t>
            </a:r>
            <a:endParaRPr lang="en-BR" sz="2200" dirty="0"/>
          </a:p>
        </p:txBody>
      </p:sp>
      <p:pic>
        <p:nvPicPr>
          <p:cNvPr id="6" name="Picture 5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1200FD1F-4E97-4088-B0A0-7B5EE57BC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8"/>
          <a:stretch/>
        </p:blipFill>
        <p:spPr>
          <a:xfrm>
            <a:off x="4059936" y="1499056"/>
            <a:ext cx="7772400" cy="44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7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Resultado dos modelos</a:t>
            </a:r>
            <a:endParaRPr lang="en-BR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 err="1"/>
              <a:t>kmeans_func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10,1)</a:t>
            </a:r>
          </a:p>
          <a:p>
            <a:r>
              <a:rPr lang="en-US" sz="2200" dirty="0" err="1"/>
              <a:t>dbscan_func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10,2)</a:t>
            </a:r>
          </a:p>
          <a:p>
            <a:r>
              <a:rPr lang="en-US" sz="2200" dirty="0" err="1"/>
              <a:t>autoencoder_func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 1)</a:t>
            </a:r>
            <a:endParaRPr lang="en-BR" sz="2200" dirty="0"/>
          </a:p>
        </p:txBody>
      </p:sp>
      <p:pic>
        <p:nvPicPr>
          <p:cNvPr id="12" name="Picture 11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352B652F-C23E-A281-CA27-8D7395A48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726" y="2258434"/>
            <a:ext cx="3382687" cy="2681181"/>
          </a:xfrm>
          <a:prstGeom prst="rect">
            <a:avLst/>
          </a:prstGeom>
        </p:spPr>
      </p:pic>
      <p:pic>
        <p:nvPicPr>
          <p:cNvPr id="6" name="Picture 5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4B02C302-9F8B-352C-FD8B-D4354A0A6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86"/>
          <a:stretch/>
        </p:blipFill>
        <p:spPr>
          <a:xfrm>
            <a:off x="8227948" y="4578627"/>
            <a:ext cx="3382687" cy="2279374"/>
          </a:xfrm>
          <a:prstGeom prst="rect">
            <a:avLst/>
          </a:prstGeom>
        </p:spPr>
      </p:pic>
      <p:pic>
        <p:nvPicPr>
          <p:cNvPr id="14" name="Picture 13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D8198A9E-12EC-B133-9C67-202AC7456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53"/>
          <a:stretch/>
        </p:blipFill>
        <p:spPr>
          <a:xfrm>
            <a:off x="8227948" y="1"/>
            <a:ext cx="3338194" cy="227937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DFF0FFC-3AD8-71D0-3F09-758602A46FFA}"/>
              </a:ext>
            </a:extLst>
          </p:cNvPr>
          <p:cNvSpPr txBox="1">
            <a:spLocks/>
          </p:cNvSpPr>
          <p:nvPr/>
        </p:nvSpPr>
        <p:spPr>
          <a:xfrm>
            <a:off x="595883" y="5402154"/>
            <a:ext cx="6938773" cy="1193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O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algoritmo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KMEANS,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após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várias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tentativas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,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não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conseguiu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identificar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uma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janela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que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contivesse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anomalia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. A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configuração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mais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próxima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que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conseguiu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foi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utilizando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</a:t>
            </a:r>
            <a:r>
              <a:rPr lang="en-US" sz="900" dirty="0" err="1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apenas</a:t>
            </a:r>
            <a:r>
              <a:rPr lang="en-US" sz="900" dirty="0">
                <a:latin typeface="Adelle Sans Devanagari Light" panose="02000503000000020004" pitchFamily="2" charset="-78"/>
                <a:cs typeface="Adelle Sans Devanagari Light" panose="02000503000000020004" pitchFamily="2" charset="-78"/>
              </a:rPr>
              <a:t> um cluster.</a:t>
            </a:r>
          </a:p>
        </p:txBody>
      </p:sp>
    </p:spTree>
    <p:extLst>
      <p:ext uri="{BB962C8B-B14F-4D97-AF65-F5344CB8AC3E}">
        <p14:creationId xmlns:p14="http://schemas.microsoft.com/office/powerpoint/2010/main" val="227594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Métodos</a:t>
            </a:r>
            <a:r>
              <a:rPr lang="en-US" sz="5400" dirty="0"/>
              <a:t> de </a:t>
            </a:r>
            <a:r>
              <a:rPr lang="en-US" sz="5400"/>
              <a:t>filtros</a:t>
            </a:r>
            <a:r>
              <a:rPr lang="en-US" sz="5400" dirty="0"/>
              <a:t> - </a:t>
            </a:r>
            <a:r>
              <a:rPr lang="en-US" sz="5400"/>
              <a:t>Dbscan</a:t>
            </a:r>
            <a:endParaRPr lang="en-BR" sz="5400" dirty="0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7A041756-1298-86EF-47F1-4659AFC1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859" y="261991"/>
            <a:ext cx="2385136" cy="1890220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2200"/>
              <a:t>Método</a:t>
            </a:r>
            <a:r>
              <a:rPr lang="en-US" sz="2200" dirty="0"/>
              <a:t> 1: </a:t>
            </a:r>
            <a:r>
              <a:rPr lang="en-US" sz="2200"/>
              <a:t>Executou</a:t>
            </a:r>
            <a:r>
              <a:rPr lang="en-US" sz="2200" dirty="0"/>
              <a:t> o </a:t>
            </a:r>
            <a:r>
              <a:rPr lang="en-US" sz="2200"/>
              <a:t>filtro</a:t>
            </a:r>
            <a:r>
              <a:rPr lang="en-US" sz="2200" dirty="0"/>
              <a:t> com </a:t>
            </a:r>
            <a:r>
              <a:rPr lang="en-US" sz="2200"/>
              <a:t>sucesso</a:t>
            </a:r>
            <a:r>
              <a:rPr lang="en-US" sz="2200" dirty="0"/>
              <a:t>, </a:t>
            </a:r>
            <a:r>
              <a:rPr lang="en-US" sz="2200"/>
              <a:t>utilizando</a:t>
            </a:r>
            <a:r>
              <a:rPr lang="en-US" sz="2200" dirty="0"/>
              <a:t> um </a:t>
            </a:r>
            <a:r>
              <a:rPr lang="en-US" sz="2200"/>
              <a:t>limiar</a:t>
            </a:r>
            <a:r>
              <a:rPr lang="en-US" sz="2200" dirty="0"/>
              <a:t> de 0,1.</a:t>
            </a:r>
          </a:p>
          <a:p>
            <a:r>
              <a:rPr lang="en-US" sz="2200"/>
              <a:t>Método</a:t>
            </a:r>
            <a:r>
              <a:rPr lang="en-US" sz="2200" dirty="0"/>
              <a:t> 2: </a:t>
            </a:r>
            <a:r>
              <a:rPr lang="en-US" sz="2200"/>
              <a:t>Realizou</a:t>
            </a:r>
            <a:r>
              <a:rPr lang="en-US" sz="2200" dirty="0"/>
              <a:t> a </a:t>
            </a:r>
            <a:r>
              <a:rPr lang="en-US" sz="2200"/>
              <a:t>filtragem</a:t>
            </a:r>
            <a:r>
              <a:rPr lang="en-US" sz="2200" dirty="0"/>
              <a:t> com um </a:t>
            </a:r>
            <a:r>
              <a:rPr lang="en-US" sz="2200"/>
              <a:t>limiar</a:t>
            </a:r>
            <a:r>
              <a:rPr lang="en-US" sz="2200" dirty="0"/>
              <a:t> de 0,01.</a:t>
            </a:r>
          </a:p>
          <a:p>
            <a:r>
              <a:rPr lang="en-US" sz="2200"/>
              <a:t>Método</a:t>
            </a:r>
            <a:r>
              <a:rPr lang="en-US" sz="2200" dirty="0"/>
              <a:t> 3: Com um </a:t>
            </a:r>
            <a:r>
              <a:rPr lang="en-US" sz="2200"/>
              <a:t>aumento</a:t>
            </a:r>
            <a:r>
              <a:rPr lang="en-US" sz="2200" dirty="0"/>
              <a:t> </a:t>
            </a:r>
            <a:r>
              <a:rPr lang="en-US" sz="2200"/>
              <a:t>na</a:t>
            </a:r>
            <a:r>
              <a:rPr lang="en-US" sz="2200" dirty="0"/>
              <a:t> </a:t>
            </a:r>
            <a:r>
              <a:rPr lang="en-US" sz="2200"/>
              <a:t>janela</a:t>
            </a:r>
            <a:r>
              <a:rPr lang="en-US" sz="2200" dirty="0"/>
              <a:t> para 10 e um </a:t>
            </a:r>
            <a:r>
              <a:rPr lang="en-US" sz="2200"/>
              <a:t>limiar</a:t>
            </a:r>
            <a:r>
              <a:rPr lang="en-US" sz="2200" dirty="0"/>
              <a:t> de 0,1, </a:t>
            </a:r>
            <a:r>
              <a:rPr lang="en-US" sz="2200"/>
              <a:t>conseguiu</a:t>
            </a:r>
            <a:r>
              <a:rPr lang="en-US" sz="2200" dirty="0"/>
              <a:t> </a:t>
            </a:r>
            <a:r>
              <a:rPr lang="en-US" sz="2200"/>
              <a:t>executar</a:t>
            </a:r>
            <a:r>
              <a:rPr lang="en-US" sz="2200" dirty="0"/>
              <a:t> o </a:t>
            </a:r>
            <a:r>
              <a:rPr lang="en-US" sz="2200"/>
              <a:t>filtro</a:t>
            </a:r>
            <a:r>
              <a:rPr lang="en-US" sz="2200" dirty="0"/>
              <a:t> </a:t>
            </a:r>
            <a:r>
              <a:rPr lang="en-US" sz="2200"/>
              <a:t>eficazmente</a:t>
            </a:r>
            <a:r>
              <a:rPr lang="en-US" sz="2200" dirty="0"/>
              <a:t>.</a:t>
            </a:r>
            <a:endParaRPr lang="en-BR" sz="2200" dirty="0"/>
          </a:p>
        </p:txBody>
      </p:sp>
      <p:pic>
        <p:nvPicPr>
          <p:cNvPr id="9" name="Picture 8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D762F585-A27B-CC5A-AEBD-91885EF5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722" y="2310086"/>
            <a:ext cx="2385136" cy="1890220"/>
          </a:xfrm>
          <a:prstGeom prst="rect">
            <a:avLst/>
          </a:prstGeom>
        </p:spPr>
      </p:pic>
      <p:pic>
        <p:nvPicPr>
          <p:cNvPr id="12" name="Picture 11" descr="A graph with blue lines and red arrows&#10;&#10;Description automatically generated">
            <a:extLst>
              <a:ext uri="{FF2B5EF4-FFF2-40B4-BE49-F238E27FC236}">
                <a16:creationId xmlns:a16="http://schemas.microsoft.com/office/drawing/2014/main" id="{181CB287-8495-3B5A-17F5-331D4C907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722" y="4358181"/>
            <a:ext cx="2385136" cy="1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AB61-5AFC-6F5D-74B4-302C94BA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METODOLOGIA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938E-A724-3A46-6EA7-D53E9CCCB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 err="1"/>
              <a:t>Desenvolvemos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séries</a:t>
            </a:r>
            <a:r>
              <a:rPr lang="en-US" dirty="0"/>
              <a:t> </a:t>
            </a:r>
            <a:r>
              <a:rPr lang="en-US" dirty="0" err="1"/>
              <a:t>temporais</a:t>
            </a:r>
            <a:r>
              <a:rPr lang="en-US" dirty="0"/>
              <a:t> </a:t>
            </a:r>
            <a:r>
              <a:rPr lang="en-US" dirty="0" err="1"/>
              <a:t>sintéticas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r>
              <a:rPr lang="en-US" dirty="0"/>
              <a:t>,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compreender</a:t>
            </a:r>
            <a:r>
              <a:rPr lang="en-US" dirty="0"/>
              <a:t> a </a:t>
            </a:r>
            <a:r>
              <a:rPr lang="en-US" dirty="0" err="1"/>
              <a:t>eficácia</a:t>
            </a:r>
            <a:r>
              <a:rPr lang="en-US" dirty="0"/>
              <a:t> da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janelas</a:t>
            </a:r>
            <a:r>
              <a:rPr lang="en-US" dirty="0"/>
              <a:t> </a:t>
            </a:r>
            <a:r>
              <a:rPr lang="en-US" dirty="0" err="1"/>
              <a:t>anômalas</a:t>
            </a:r>
            <a:r>
              <a:rPr lang="en-US" dirty="0"/>
              <a:t> e, </a:t>
            </a:r>
            <a:r>
              <a:rPr lang="en-US" dirty="0" err="1"/>
              <a:t>consequentemente</a:t>
            </a:r>
            <a:r>
              <a:rPr lang="en-US" dirty="0"/>
              <a:t>, o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anômalo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dessas </a:t>
            </a:r>
            <a:r>
              <a:rPr lang="en-US" dirty="0" err="1"/>
              <a:t>janelas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as </a:t>
            </a:r>
            <a:r>
              <a:rPr lang="en-US" dirty="0" err="1"/>
              <a:t>janelas</a:t>
            </a:r>
            <a:r>
              <a:rPr lang="en-US" dirty="0"/>
              <a:t>,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consideradas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distribuição</a:t>
            </a:r>
            <a:r>
              <a:rPr lang="en-US" dirty="0"/>
              <a:t>, </a:t>
            </a:r>
            <a:r>
              <a:rPr lang="en-US" dirty="0" err="1"/>
              <a:t>permitindo-nos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distribuição</a:t>
            </a:r>
            <a:r>
              <a:rPr lang="en-US" dirty="0"/>
              <a:t> e </a:t>
            </a:r>
            <a:r>
              <a:rPr lang="en-US" dirty="0" err="1"/>
              <a:t>verificar</a:t>
            </a:r>
            <a:r>
              <a:rPr lang="en-US" dirty="0"/>
              <a:t> se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do </a:t>
            </a:r>
            <a:r>
              <a:rPr lang="en-US" dirty="0" err="1"/>
              <a:t>limiar</a:t>
            </a:r>
            <a:r>
              <a:rPr lang="en-US" dirty="0"/>
              <a:t> </a:t>
            </a:r>
            <a:r>
              <a:rPr lang="en-US" dirty="0" err="1"/>
              <a:t>estabelecido</a:t>
            </a:r>
            <a:r>
              <a:rPr lang="en-US" dirty="0"/>
              <a:t>.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51373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Métodos de filtros - Autoencoder</a:t>
            </a:r>
            <a:endParaRPr lang="en-BR" sz="50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 err="1"/>
              <a:t>Método</a:t>
            </a:r>
            <a:r>
              <a:rPr lang="en-US" sz="2200" dirty="0"/>
              <a:t> 1: </a:t>
            </a:r>
            <a:r>
              <a:rPr lang="en-US" sz="2200" dirty="0" err="1"/>
              <a:t>Executou</a:t>
            </a:r>
            <a:r>
              <a:rPr lang="en-US" sz="2200" dirty="0"/>
              <a:t> o </a:t>
            </a:r>
            <a:r>
              <a:rPr lang="en-US" sz="2200" dirty="0" err="1"/>
              <a:t>filtro</a:t>
            </a:r>
            <a:r>
              <a:rPr lang="en-US" sz="2200" dirty="0"/>
              <a:t> com </a:t>
            </a:r>
            <a:r>
              <a:rPr lang="en-US" sz="2200" dirty="0" err="1"/>
              <a:t>sucesso</a:t>
            </a:r>
            <a:r>
              <a:rPr lang="en-US" sz="2200" dirty="0"/>
              <a:t>, </a:t>
            </a:r>
            <a:r>
              <a:rPr lang="en-US" sz="2200" dirty="0" err="1"/>
              <a:t>utilizando</a:t>
            </a:r>
            <a:r>
              <a:rPr lang="en-US" sz="2200" dirty="0"/>
              <a:t> um </a:t>
            </a:r>
            <a:r>
              <a:rPr lang="en-US" sz="2200" dirty="0" err="1"/>
              <a:t>limiar</a:t>
            </a:r>
            <a:r>
              <a:rPr lang="en-US" sz="2200" dirty="0"/>
              <a:t> de 0,1.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2: </a:t>
            </a:r>
            <a:r>
              <a:rPr lang="en-US" sz="2200" dirty="0" err="1"/>
              <a:t>Realizou</a:t>
            </a:r>
            <a:r>
              <a:rPr lang="en-US" sz="2200" dirty="0"/>
              <a:t> a </a:t>
            </a:r>
            <a:r>
              <a:rPr lang="en-US" sz="2200" dirty="0" err="1"/>
              <a:t>filtragem</a:t>
            </a:r>
            <a:r>
              <a:rPr lang="en-US" sz="2200" dirty="0"/>
              <a:t> com um </a:t>
            </a:r>
            <a:r>
              <a:rPr lang="en-US" sz="2200" dirty="0" err="1"/>
              <a:t>limiar</a:t>
            </a:r>
            <a:r>
              <a:rPr lang="en-US" sz="2200" dirty="0"/>
              <a:t> de 0,01.</a:t>
            </a:r>
          </a:p>
          <a:p>
            <a:r>
              <a:rPr lang="en-US" sz="2200" dirty="0" err="1"/>
              <a:t>Método</a:t>
            </a:r>
            <a:r>
              <a:rPr lang="en-US" sz="2200" dirty="0"/>
              <a:t> 3: Com um </a:t>
            </a:r>
            <a:r>
              <a:rPr lang="en-US" sz="2200" dirty="0" err="1"/>
              <a:t>aumento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janela</a:t>
            </a:r>
            <a:r>
              <a:rPr lang="en-US" sz="2200" dirty="0"/>
              <a:t> para 10 e um </a:t>
            </a:r>
            <a:r>
              <a:rPr lang="en-US" sz="2200" dirty="0" err="1"/>
              <a:t>limiar</a:t>
            </a:r>
            <a:r>
              <a:rPr lang="en-US" sz="2200" dirty="0"/>
              <a:t> de 0,1, </a:t>
            </a:r>
            <a:r>
              <a:rPr lang="en-US" sz="2200" dirty="0" err="1"/>
              <a:t>conseguiu</a:t>
            </a:r>
            <a:r>
              <a:rPr lang="en-US" sz="2200" dirty="0"/>
              <a:t> </a:t>
            </a:r>
            <a:r>
              <a:rPr lang="en-US" sz="2200" dirty="0" err="1"/>
              <a:t>executar</a:t>
            </a:r>
            <a:r>
              <a:rPr lang="en-US" sz="2200" dirty="0"/>
              <a:t> o </a:t>
            </a:r>
            <a:r>
              <a:rPr lang="en-US" sz="2200" dirty="0" err="1"/>
              <a:t>filtro</a:t>
            </a:r>
            <a:r>
              <a:rPr lang="en-US" sz="2200" dirty="0"/>
              <a:t> </a:t>
            </a:r>
            <a:r>
              <a:rPr lang="en-US" sz="2200" dirty="0" err="1"/>
              <a:t>eficazmente</a:t>
            </a:r>
            <a:r>
              <a:rPr lang="en-US" sz="2200" dirty="0"/>
              <a:t>.</a:t>
            </a:r>
            <a:endParaRPr lang="en-BR" sz="2200" dirty="0"/>
          </a:p>
        </p:txBody>
      </p:sp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006FE1CB-DD83-74AC-6C05-649390E4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65885"/>
            <a:ext cx="5458968" cy="43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9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Teste do limiar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dirty="0"/>
              <a:t>ST estacionárias com sequências anomalas</a:t>
            </a:r>
          </a:p>
        </p:txBody>
      </p:sp>
    </p:spTree>
    <p:extLst>
      <p:ext uri="{BB962C8B-B14F-4D97-AF65-F5344CB8AC3E}">
        <p14:creationId xmlns:p14="http://schemas.microsoft.com/office/powerpoint/2010/main" val="272067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sz="5200" dirty="0" err="1"/>
              <a:t>Verificação</a:t>
            </a:r>
            <a:endParaRPr lang="en-BR" sz="5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7603883B-0317-BF32-E33E-D0F5433E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77" y="4023360"/>
            <a:ext cx="3576834" cy="2834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58CD-4B3A-4465-3D3E-6F15C77F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875" y="3488186"/>
            <a:ext cx="1892013" cy="415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Limiar</a:t>
            </a:r>
            <a:r>
              <a:rPr lang="en-US" sz="2200" dirty="0"/>
              <a:t>: 0.1</a:t>
            </a:r>
            <a:endParaRPr lang="en-BR" sz="2200" dirty="0"/>
          </a:p>
        </p:txBody>
      </p:sp>
      <p:pic>
        <p:nvPicPr>
          <p:cNvPr id="5" name="Picture 4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3835D5DF-8CD0-FBD9-F8B9-7A280063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686" y="4023360"/>
            <a:ext cx="3576834" cy="28346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9555D16-2B52-FC53-9D07-A687D50720FF}"/>
              </a:ext>
            </a:extLst>
          </p:cNvPr>
          <p:cNvSpPr txBox="1">
            <a:spLocks/>
          </p:cNvSpPr>
          <p:nvPr/>
        </p:nvSpPr>
        <p:spPr>
          <a:xfrm>
            <a:off x="8782614" y="3488186"/>
            <a:ext cx="1892013" cy="415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/>
              <a:t>Limiar</a:t>
            </a:r>
            <a:r>
              <a:rPr lang="en-US" sz="2200" dirty="0"/>
              <a:t>: 0.2</a:t>
            </a:r>
            <a:endParaRPr lang="en-BR" sz="2200" dirty="0"/>
          </a:p>
        </p:txBody>
      </p:sp>
    </p:spTree>
    <p:extLst>
      <p:ext uri="{BB962C8B-B14F-4D97-AF65-F5344CB8AC3E}">
        <p14:creationId xmlns:p14="http://schemas.microsoft.com/office/powerpoint/2010/main" val="30056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Testes futuros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</a:t>
            </a:r>
            <a:r>
              <a:rPr lang="en-BR" dirty="0"/>
              <a:t>ossibilidade de extensão do estudo</a:t>
            </a:r>
          </a:p>
        </p:txBody>
      </p:sp>
    </p:spTree>
    <p:extLst>
      <p:ext uri="{BB962C8B-B14F-4D97-AF65-F5344CB8AC3E}">
        <p14:creationId xmlns:p14="http://schemas.microsoft.com/office/powerpoint/2010/main" val="132755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70" y="2040238"/>
            <a:ext cx="11343860" cy="2777524"/>
          </a:xfrm>
        </p:spPr>
        <p:txBody>
          <a:bodyPr anchor="b">
            <a:noAutofit/>
          </a:bodyPr>
          <a:lstStyle/>
          <a:p>
            <a:r>
              <a:rPr lang="en-US" sz="3200" dirty="0"/>
              <a:t>“</a:t>
            </a:r>
            <a:r>
              <a:rPr lang="en-US" sz="3200" dirty="0" err="1"/>
              <a:t>Simular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amostra</a:t>
            </a:r>
            <a:r>
              <a:rPr lang="en-US" sz="3200" dirty="0"/>
              <a:t> de </a:t>
            </a:r>
            <a:r>
              <a:rPr lang="en-US" sz="3200" dirty="0" err="1"/>
              <a:t>tamanho</a:t>
            </a:r>
            <a:r>
              <a:rPr lang="en-US" sz="3200" dirty="0"/>
              <a:t> N para </a:t>
            </a:r>
            <a:r>
              <a:rPr lang="en-US" sz="3200" dirty="0" err="1"/>
              <a:t>calcular</a:t>
            </a:r>
            <a:r>
              <a:rPr lang="en-US" sz="3200" dirty="0"/>
              <a:t> e registrar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/>
              <a:t>resultados</a:t>
            </a:r>
            <a:r>
              <a:rPr lang="en-US" sz="3200" dirty="0"/>
              <a:t>, com o </a:t>
            </a:r>
            <a:r>
              <a:rPr lang="en-US" sz="3200" dirty="0" err="1"/>
              <a:t>objetivo</a:t>
            </a:r>
            <a:r>
              <a:rPr lang="en-US" sz="3200" dirty="0"/>
              <a:t> de </a:t>
            </a:r>
            <a:r>
              <a:rPr lang="en-US" sz="3200" dirty="0" err="1"/>
              <a:t>analisar</a:t>
            </a:r>
            <a:r>
              <a:rPr lang="en-US" sz="3200" dirty="0"/>
              <a:t> </a:t>
            </a:r>
            <a:r>
              <a:rPr lang="en-US" sz="3200" dirty="0" err="1"/>
              <a:t>posteriormente</a:t>
            </a:r>
            <a:r>
              <a:rPr lang="en-US" sz="3200" dirty="0"/>
              <a:t> se a </a:t>
            </a:r>
            <a:r>
              <a:rPr lang="en-US" sz="3200" dirty="0" err="1"/>
              <a:t>distribuição</a:t>
            </a:r>
            <a:r>
              <a:rPr lang="en-US" sz="3200" dirty="0"/>
              <a:t> segue o </a:t>
            </a:r>
            <a:r>
              <a:rPr lang="en-US" sz="3200" dirty="0" err="1"/>
              <a:t>Teorema</a:t>
            </a:r>
            <a:r>
              <a:rPr lang="en-US" sz="3200" dirty="0"/>
              <a:t> Central do </a:t>
            </a:r>
            <a:r>
              <a:rPr lang="en-US" sz="3200" dirty="0" err="1"/>
              <a:t>Limite</a:t>
            </a:r>
            <a:r>
              <a:rPr lang="en-US" sz="3200" dirty="0"/>
              <a:t>. </a:t>
            </a:r>
            <a:r>
              <a:rPr lang="en-US" sz="3200" dirty="0" err="1"/>
              <a:t>Isso</a:t>
            </a:r>
            <a:r>
              <a:rPr lang="en-US" sz="3200" dirty="0"/>
              <a:t> </a:t>
            </a:r>
            <a:r>
              <a:rPr lang="en-US" sz="3200" dirty="0" err="1"/>
              <a:t>permitirá</a:t>
            </a:r>
            <a:r>
              <a:rPr lang="en-US" sz="3200" dirty="0"/>
              <a:t> </a:t>
            </a:r>
            <a:r>
              <a:rPr lang="en-US" sz="3200" dirty="0" err="1"/>
              <a:t>entender</a:t>
            </a:r>
            <a:r>
              <a:rPr lang="en-US" sz="3200" dirty="0"/>
              <a:t> se </a:t>
            </a:r>
            <a:r>
              <a:rPr lang="en-US" sz="3200" dirty="0" err="1"/>
              <a:t>existe</a:t>
            </a:r>
            <a:r>
              <a:rPr lang="en-US" sz="3200" dirty="0"/>
              <a:t> </a:t>
            </a:r>
            <a:r>
              <a:rPr lang="en-US" sz="3200" dirty="0" err="1"/>
              <a:t>algum</a:t>
            </a:r>
            <a:r>
              <a:rPr lang="en-US" sz="3200" dirty="0"/>
              <a:t> </a:t>
            </a:r>
            <a:r>
              <a:rPr lang="en-US" sz="3200" dirty="0" err="1"/>
              <a:t>padrão</a:t>
            </a:r>
            <a:r>
              <a:rPr lang="en-US" sz="3200" dirty="0"/>
              <a:t> de </a:t>
            </a:r>
            <a:r>
              <a:rPr lang="en-US" sz="3200" dirty="0" err="1"/>
              <a:t>resultado</a:t>
            </a:r>
            <a:r>
              <a:rPr lang="en-US" sz="3200" dirty="0"/>
              <a:t> </a:t>
            </a:r>
            <a:r>
              <a:rPr lang="en-US" sz="3200" dirty="0" err="1"/>
              <a:t>esperado</a:t>
            </a:r>
            <a:r>
              <a:rPr lang="en-US" sz="3200" dirty="0"/>
              <a:t> para </a:t>
            </a:r>
            <a:r>
              <a:rPr lang="en-US" sz="3200" dirty="0" err="1"/>
              <a:t>cada</a:t>
            </a:r>
            <a:r>
              <a:rPr lang="en-US" sz="3200" dirty="0"/>
              <a:t> </a:t>
            </a:r>
            <a:r>
              <a:rPr lang="en-US" sz="3200" dirty="0" err="1"/>
              <a:t>caso</a:t>
            </a:r>
            <a:r>
              <a:rPr lang="en-US" sz="3200" dirty="0"/>
              <a:t> </a:t>
            </a:r>
            <a:r>
              <a:rPr lang="en-US" sz="3200" dirty="0" err="1"/>
              <a:t>específico</a:t>
            </a:r>
            <a:r>
              <a:rPr lang="en-US" sz="3200" dirty="0"/>
              <a:t>.”</a:t>
            </a:r>
            <a:endParaRPr lang="en-BR" sz="3200" dirty="0"/>
          </a:p>
        </p:txBody>
      </p:sp>
    </p:spTree>
    <p:extLst>
      <p:ext uri="{BB962C8B-B14F-4D97-AF65-F5344CB8AC3E}">
        <p14:creationId xmlns:p14="http://schemas.microsoft.com/office/powerpoint/2010/main" val="415327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DAC36-F9F9-B2D0-D6DB-2AAB1485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Cenários estudados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5D46ED0-D091-3620-DE45-385F556CF640}"/>
              </a:ext>
            </a:extLst>
          </p:cNvPr>
          <p:cNvSpPr/>
          <p:nvPr/>
        </p:nvSpPr>
        <p:spPr>
          <a:xfrm>
            <a:off x="283029" y="3265715"/>
            <a:ext cx="1240971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Linha de estudo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2C5136-10E4-49FE-5803-F180C5D34A46}"/>
              </a:ext>
            </a:extLst>
          </p:cNvPr>
          <p:cNvSpPr/>
          <p:nvPr/>
        </p:nvSpPr>
        <p:spPr>
          <a:xfrm>
            <a:off x="2329545" y="2118972"/>
            <a:ext cx="3766455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Séries temporais estacionárias com sequências anomalas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495F58-D0E7-0F0D-CF66-111F0C6B756A}"/>
              </a:ext>
            </a:extLst>
          </p:cNvPr>
          <p:cNvSpPr/>
          <p:nvPr/>
        </p:nvSpPr>
        <p:spPr>
          <a:xfrm>
            <a:off x="2318659" y="3265714"/>
            <a:ext cx="3777341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Séries temporais estacionárias  com observações anomalas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0870B8-01F1-DF60-1C72-5B3AB41C6E16}"/>
              </a:ext>
            </a:extLst>
          </p:cNvPr>
          <p:cNvSpPr/>
          <p:nvPr/>
        </p:nvSpPr>
        <p:spPr>
          <a:xfrm>
            <a:off x="2329544" y="4412455"/>
            <a:ext cx="3766457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Séries temporais não estacionárias  com observações anomalas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B71328-D535-73DD-5AC8-F1B182295FB8}"/>
              </a:ext>
            </a:extLst>
          </p:cNvPr>
          <p:cNvSpPr/>
          <p:nvPr/>
        </p:nvSpPr>
        <p:spPr>
          <a:xfrm>
            <a:off x="6901544" y="2118972"/>
            <a:ext cx="1606441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Kmeans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6203BE-E757-2CE3-2C0C-4DADEAEE5399}"/>
              </a:ext>
            </a:extLst>
          </p:cNvPr>
          <p:cNvSpPr/>
          <p:nvPr/>
        </p:nvSpPr>
        <p:spPr>
          <a:xfrm>
            <a:off x="6890659" y="3265714"/>
            <a:ext cx="1611084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Dbscan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D46C1FD-20DF-4937-620C-5020DB432142}"/>
              </a:ext>
            </a:extLst>
          </p:cNvPr>
          <p:cNvSpPr/>
          <p:nvPr/>
        </p:nvSpPr>
        <p:spPr>
          <a:xfrm>
            <a:off x="6901544" y="4412455"/>
            <a:ext cx="1606442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100" dirty="0"/>
              <a:t>Autoencoder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DC4BD6-73F1-A22A-0385-08FE489B222A}"/>
              </a:ext>
            </a:extLst>
          </p:cNvPr>
          <p:cNvSpPr/>
          <p:nvPr/>
        </p:nvSpPr>
        <p:spPr>
          <a:xfrm>
            <a:off x="9311930" y="2118972"/>
            <a:ext cx="2041870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Di</a:t>
            </a:r>
            <a:r>
              <a:rPr lang="en-BR" sz="1100" dirty="0"/>
              <a:t>stribuição única das janelas anomalas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5D2A92-C142-A7AF-A571-4659AF3FC1F9}"/>
              </a:ext>
            </a:extLst>
          </p:cNvPr>
          <p:cNvSpPr/>
          <p:nvPr/>
        </p:nvSpPr>
        <p:spPr>
          <a:xfrm>
            <a:off x="9296402" y="3265713"/>
            <a:ext cx="2057398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Di</a:t>
            </a:r>
            <a:r>
              <a:rPr lang="en-BR" sz="1100" dirty="0"/>
              <a:t>stribuição única das janelas anomalas normalizadas independentemente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73D9F81-16FB-59BA-2DCF-D1B0BF45CC35}"/>
              </a:ext>
            </a:extLst>
          </p:cNvPr>
          <p:cNvSpPr/>
          <p:nvPr/>
        </p:nvSpPr>
        <p:spPr>
          <a:xfrm>
            <a:off x="9296402" y="4412455"/>
            <a:ext cx="2057398" cy="718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Di</a:t>
            </a:r>
            <a:r>
              <a:rPr lang="en-BR" sz="1100" dirty="0"/>
              <a:t>stribuição por janela extendida N vezes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0E2BB7C-7242-DCED-D987-7DE1FDAF5A6F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524000" y="2478201"/>
            <a:ext cx="805545" cy="114674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5AA7B5B3-5807-99C8-F3D4-86EF9275A1A1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524000" y="3624943"/>
            <a:ext cx="794659" cy="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84B2CF81-C7E7-E98E-0DBD-DFAA1847B908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1524000" y="3624944"/>
            <a:ext cx="805544" cy="114674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1D5E9022-4FC2-5D8C-97F2-D09DD1BE5C9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6096000" y="2478201"/>
            <a:ext cx="805544" cy="2293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DB6A7CEB-2D95-4A08-269B-78D9AB9B463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096000" y="2478201"/>
            <a:ext cx="80554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B2A5AD4-E444-A3D7-4667-F4FF71AA33BB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6096000" y="2478201"/>
            <a:ext cx="794659" cy="1146742"/>
          </a:xfrm>
          <a:prstGeom prst="curvedConnector3">
            <a:avLst>
              <a:gd name="adj1" fmla="val 431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8E436A6-CEEC-949C-7B26-6AF5A48406C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096000" y="2478201"/>
            <a:ext cx="805544" cy="1146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85A517C-C765-E059-533F-B149534AC728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096000" y="3624943"/>
            <a:ext cx="794659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ED92F366-8F9F-B944-E17D-AB53B39531C6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6096000" y="3624943"/>
            <a:ext cx="805544" cy="11467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5DD472C4-711D-A063-1509-C0EC3A0A0B4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096001" y="2478201"/>
            <a:ext cx="805543" cy="2293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1D53CF06-184C-B58F-B3B6-32F43A80D78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6096001" y="3624943"/>
            <a:ext cx="794658" cy="11467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A8C99209-3586-6EE2-ACF5-6C366C086F68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096001" y="4771684"/>
            <a:ext cx="805543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B11E1C5-D4D0-2E68-1CE6-653261FEF541}"/>
              </a:ext>
            </a:extLst>
          </p:cNvPr>
          <p:cNvCxnSpPr>
            <a:cxnSpLocks/>
          </p:cNvCxnSpPr>
          <p:nvPr/>
        </p:nvCxnSpPr>
        <p:spPr>
          <a:xfrm>
            <a:off x="8514949" y="2490901"/>
            <a:ext cx="805544" cy="2293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EAD80C51-8F5B-C911-5987-35C64B4A4E58}"/>
              </a:ext>
            </a:extLst>
          </p:cNvPr>
          <p:cNvCxnSpPr>
            <a:cxnSpLocks/>
          </p:cNvCxnSpPr>
          <p:nvPr/>
        </p:nvCxnSpPr>
        <p:spPr>
          <a:xfrm>
            <a:off x="8514949" y="2490901"/>
            <a:ext cx="805544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527821EC-CDBE-6C6B-8E00-8DC5DE27FAEA}"/>
              </a:ext>
            </a:extLst>
          </p:cNvPr>
          <p:cNvCxnSpPr>
            <a:cxnSpLocks/>
          </p:cNvCxnSpPr>
          <p:nvPr/>
        </p:nvCxnSpPr>
        <p:spPr>
          <a:xfrm>
            <a:off x="8514949" y="2490901"/>
            <a:ext cx="794659" cy="1146742"/>
          </a:xfrm>
          <a:prstGeom prst="curvedConnector3">
            <a:avLst>
              <a:gd name="adj1" fmla="val 431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C7C7121C-BEEF-2555-A0FA-CD3754B455EC}"/>
              </a:ext>
            </a:extLst>
          </p:cNvPr>
          <p:cNvCxnSpPr>
            <a:cxnSpLocks/>
          </p:cNvCxnSpPr>
          <p:nvPr/>
        </p:nvCxnSpPr>
        <p:spPr>
          <a:xfrm flipV="1">
            <a:off x="8514949" y="2490901"/>
            <a:ext cx="805544" cy="1146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9A319E74-40D1-F717-14D2-F7BDA2DB413B}"/>
              </a:ext>
            </a:extLst>
          </p:cNvPr>
          <p:cNvCxnSpPr>
            <a:cxnSpLocks/>
          </p:cNvCxnSpPr>
          <p:nvPr/>
        </p:nvCxnSpPr>
        <p:spPr>
          <a:xfrm>
            <a:off x="8514949" y="3637643"/>
            <a:ext cx="794659" cy="1270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C9A7EF22-58D6-C6A2-2E94-F738419D7090}"/>
              </a:ext>
            </a:extLst>
          </p:cNvPr>
          <p:cNvCxnSpPr>
            <a:cxnSpLocks/>
          </p:cNvCxnSpPr>
          <p:nvPr/>
        </p:nvCxnSpPr>
        <p:spPr>
          <a:xfrm>
            <a:off x="8514949" y="3637643"/>
            <a:ext cx="805544" cy="114674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306F8DC-FCEB-7609-2C0B-FCFF62A52F6E}"/>
              </a:ext>
            </a:extLst>
          </p:cNvPr>
          <p:cNvCxnSpPr>
            <a:cxnSpLocks/>
          </p:cNvCxnSpPr>
          <p:nvPr/>
        </p:nvCxnSpPr>
        <p:spPr>
          <a:xfrm flipV="1">
            <a:off x="8514950" y="2490901"/>
            <a:ext cx="805543" cy="22934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9EFA486C-0F57-FBCA-765D-A91D17C1DAA0}"/>
              </a:ext>
            </a:extLst>
          </p:cNvPr>
          <p:cNvCxnSpPr>
            <a:cxnSpLocks/>
          </p:cNvCxnSpPr>
          <p:nvPr/>
        </p:nvCxnSpPr>
        <p:spPr>
          <a:xfrm flipV="1">
            <a:off x="8514950" y="3637643"/>
            <a:ext cx="794658" cy="114674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2B248129-AC73-1B8B-7B31-6B729C55CE27}"/>
              </a:ext>
            </a:extLst>
          </p:cNvPr>
          <p:cNvCxnSpPr>
            <a:cxnSpLocks/>
          </p:cNvCxnSpPr>
          <p:nvPr/>
        </p:nvCxnSpPr>
        <p:spPr>
          <a:xfrm>
            <a:off x="8514950" y="4784384"/>
            <a:ext cx="805543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AB61-5AFC-6F5D-74B4-302C94BA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Função -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 Mono"/>
              </a:rPr>
              <a:t>generate_time_series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938E-A724-3A46-6EA7-D53E9CCCB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número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total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observações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 a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gerada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anomalies_qty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Indica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quantidade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introduzidas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Uma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um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um conjunto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desviam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significativamente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normal da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variance_size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tamanho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variação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Quanto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maior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valor,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mais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dispersos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anomaly_intensity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intensidade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Quanto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maior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valor,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maior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impacto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noise_sd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Desvio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ruído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adicionado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à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ruído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é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uma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componente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estocástica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adicionada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à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simular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aleatoriedade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seasonality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vetor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especifica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sazonalidade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primeiro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vetor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representa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primeira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segundo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segunda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assim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diante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Por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exemplo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c(1, -1) indica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uma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sazonalidade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alternando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entre um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aumento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uma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diminuição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trend_increment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Incremento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para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tendência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Especifica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quanto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tendência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muda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entre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stationary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 valor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lógico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indica se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gerada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deve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estacionária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verdadeiro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(TRUE), 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estacionária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contrário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será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estacionária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window_anomaly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 valor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lógico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que indica se 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devem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janelas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(conjuntos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)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ou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únicos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 Se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verdadeiro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(TRUE), as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anomalias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tratadas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como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janelas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caso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contrário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serão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pontos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únicos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2083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AB61-5AFC-6F5D-74B4-302C94BA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Função - 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Söhne Mono"/>
              </a:rPr>
              <a:t>create_nonstationary_ts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938E-A724-3A46-6EA7-D53E9CCCB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Número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total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observações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trend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lista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com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dois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elementos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initial,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representa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valor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inicial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tendência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, e increment,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representa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incremento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tendência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entre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cada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observação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seasonality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Uma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lista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com um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elemento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pattern, que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representa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sazonalidade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0D0D0D"/>
                </a:solidFill>
                <a:effectLst/>
                <a:latin typeface="Söhne"/>
              </a:rPr>
              <a:t>noise_sd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Desvio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padrão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ruído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a ser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adicionado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à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Söhne"/>
              </a:rPr>
              <a:t>série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temporal.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E28A0-3949-0B2F-D7E6-68BC3701B1A8}"/>
              </a:ext>
            </a:extLst>
          </p:cNvPr>
          <p:cNvSpPr txBox="1"/>
          <p:nvPr/>
        </p:nvSpPr>
        <p:spPr>
          <a:xfrm>
            <a:off x="447274" y="5942568"/>
            <a:ext cx="1129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noise_sd</a:t>
            </a:r>
            <a:r>
              <a:rPr lang="en-US" dirty="0"/>
              <a:t> = 0.5,seasonality = c(1,-1),</a:t>
            </a:r>
            <a:r>
              <a:rPr lang="en-US" dirty="0" err="1"/>
              <a:t>trend_increment</a:t>
            </a:r>
            <a:r>
              <a:rPr lang="en-US" dirty="0"/>
              <a:t> = 0.1 =&gt; trend = list(initial = 0, increment = </a:t>
            </a:r>
            <a:r>
              <a:rPr lang="en-US" dirty="0" err="1"/>
              <a:t>trend_increment</a:t>
            </a:r>
            <a:r>
              <a:rPr lang="en-US" dirty="0"/>
              <a:t>)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9538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F4A2B-57C9-3DAE-0E6F-D17AEB31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BR" sz="6600" dirty="0"/>
              <a:t>Caso I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6C29F6-2AE7-C1C4-04A1-D7FB8300C79E}"/>
              </a:ext>
            </a:extLst>
          </p:cNvPr>
          <p:cNvSpPr txBox="1">
            <a:spLocks/>
          </p:cNvSpPr>
          <p:nvPr/>
        </p:nvSpPr>
        <p:spPr>
          <a:xfrm>
            <a:off x="740228" y="4770410"/>
            <a:ext cx="10512552" cy="8233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BR" dirty="0"/>
              <a:t>ST estacionárias com sequências anomalas</a:t>
            </a:r>
          </a:p>
        </p:txBody>
      </p:sp>
    </p:spTree>
    <p:extLst>
      <p:ext uri="{BB962C8B-B14F-4D97-AF65-F5344CB8AC3E}">
        <p14:creationId xmlns:p14="http://schemas.microsoft.com/office/powerpoint/2010/main" val="358829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27C68-6371-8C8D-DECB-14B7B498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ST config</a:t>
            </a:r>
            <a:endParaRPr lang="en-BR" sz="540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458CD-4B3A-4465-3D3E-6F15C77F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 = 100, </a:t>
            </a:r>
          </a:p>
          <a:p>
            <a:r>
              <a:rPr lang="en-US" sz="2200" dirty="0" err="1"/>
              <a:t>anomalies_qty</a:t>
            </a:r>
            <a:r>
              <a:rPr lang="en-US" sz="2200" dirty="0"/>
              <a:t> = 1, </a:t>
            </a:r>
          </a:p>
          <a:p>
            <a:r>
              <a:rPr lang="en-US" sz="2200" dirty="0" err="1"/>
              <a:t>variance_size</a:t>
            </a:r>
            <a:r>
              <a:rPr lang="en-US" sz="2200" dirty="0"/>
              <a:t> = 0.4, </a:t>
            </a:r>
          </a:p>
          <a:p>
            <a:r>
              <a:rPr lang="en-US" sz="2200" dirty="0"/>
              <a:t>stationary = TRUE,</a:t>
            </a:r>
          </a:p>
          <a:p>
            <a:r>
              <a:rPr lang="en-US" sz="2200" dirty="0" err="1"/>
              <a:t>anomaly_intensity</a:t>
            </a:r>
            <a:r>
              <a:rPr lang="en-US" sz="2200" dirty="0"/>
              <a:t> = 4</a:t>
            </a:r>
            <a:endParaRPr lang="en-BR" sz="2200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CE25F28-7D9D-ED2D-F4C1-36FFCE5AF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1"/>
          <a:stretch/>
        </p:blipFill>
        <p:spPr>
          <a:xfrm>
            <a:off x="4158986" y="1202140"/>
            <a:ext cx="7772400" cy="44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2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45336"/>
          </a:xfrm>
        </p:spPr>
        <p:txBody>
          <a:bodyPr anchor="b">
            <a:normAutofit/>
          </a:bodyPr>
          <a:lstStyle/>
          <a:p>
            <a:r>
              <a:rPr lang="en-US" sz="4800" dirty="0" err="1"/>
              <a:t>Resultado</a:t>
            </a:r>
            <a:r>
              <a:rPr lang="en-US" sz="4800" dirty="0"/>
              <a:t> dos </a:t>
            </a:r>
            <a:r>
              <a:rPr lang="en-US" sz="4800" dirty="0" err="1"/>
              <a:t>modelos</a:t>
            </a:r>
            <a:endParaRPr lang="en-BR" sz="4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1362456"/>
          </a:xfrm>
        </p:spPr>
        <p:txBody>
          <a:bodyPr>
            <a:normAutofit/>
          </a:bodyPr>
          <a:lstStyle/>
          <a:p>
            <a:r>
              <a:rPr lang="en-US" sz="2200" dirty="0" err="1"/>
              <a:t>kmeans_func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10,1)</a:t>
            </a:r>
          </a:p>
          <a:p>
            <a:r>
              <a:rPr lang="en-US" sz="2200" dirty="0" err="1"/>
              <a:t>dbscan_func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10,2)</a:t>
            </a:r>
          </a:p>
          <a:p>
            <a:r>
              <a:rPr lang="en-US" sz="2200" dirty="0" err="1"/>
              <a:t>autoencoder_func</a:t>
            </a:r>
            <a:r>
              <a:rPr lang="en-US" sz="2200" dirty="0"/>
              <a:t>(</a:t>
            </a:r>
            <a:r>
              <a:rPr lang="en-US" sz="2200" dirty="0" err="1"/>
              <a:t>time_series</a:t>
            </a:r>
            <a:r>
              <a:rPr lang="en-US" sz="2200" dirty="0"/>
              <a:t>, 10,1)</a:t>
            </a:r>
            <a:endParaRPr lang="en-BR" sz="2200" dirty="0"/>
          </a:p>
        </p:txBody>
      </p:sp>
      <p:pic>
        <p:nvPicPr>
          <p:cNvPr id="22" name="Picture 21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3DC74D39-F970-6985-B50A-2E12CBE1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666" y="0"/>
            <a:ext cx="3288334" cy="2606395"/>
          </a:xfrm>
          <a:prstGeom prst="rect">
            <a:avLst/>
          </a:prstGeom>
        </p:spPr>
      </p:pic>
      <p:pic>
        <p:nvPicPr>
          <p:cNvPr id="20" name="Picture 19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873F76E2-DC2C-2EDB-C260-CC83B732A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670" y="2225040"/>
            <a:ext cx="3288330" cy="2606392"/>
          </a:xfrm>
          <a:prstGeom prst="rect">
            <a:avLst/>
          </a:prstGeom>
        </p:spPr>
      </p:pic>
      <p:pic>
        <p:nvPicPr>
          <p:cNvPr id="18" name="Picture 17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DC1DD8BA-6726-5E36-FC6F-62874DFA4F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428"/>
          <a:stretch/>
        </p:blipFill>
        <p:spPr>
          <a:xfrm>
            <a:off x="8903668" y="4450080"/>
            <a:ext cx="3288332" cy="23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2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604F7-BF43-0799-4367-4000C445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 dirty="0" err="1"/>
              <a:t>Métodos</a:t>
            </a:r>
            <a:r>
              <a:rPr lang="en-US" sz="2900" dirty="0"/>
              <a:t> de </a:t>
            </a:r>
            <a:r>
              <a:rPr lang="en-US" sz="2900" dirty="0" err="1"/>
              <a:t>filtros</a:t>
            </a:r>
            <a:r>
              <a:rPr lang="en-US" sz="2900" dirty="0"/>
              <a:t> - </a:t>
            </a:r>
            <a:r>
              <a:rPr lang="en-US" sz="2900" dirty="0" err="1"/>
              <a:t>Kmeans</a:t>
            </a:r>
            <a:endParaRPr lang="en-BR" sz="29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DA42-3A9F-BF0A-96CE-F666FF7A3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 lnSpcReduction="10000"/>
          </a:bodyPr>
          <a:lstStyle/>
          <a:p>
            <a:r>
              <a:rPr lang="en-US" sz="1800" dirty="0" err="1"/>
              <a:t>Método</a:t>
            </a:r>
            <a:r>
              <a:rPr lang="en-US" sz="1800" dirty="0"/>
              <a:t> 1: </a:t>
            </a:r>
            <a:r>
              <a:rPr lang="en-US" sz="1800" dirty="0" err="1"/>
              <a:t>Qualquer</a:t>
            </a:r>
            <a:r>
              <a:rPr lang="en-US" sz="1800" dirty="0"/>
              <a:t> </a:t>
            </a:r>
            <a:r>
              <a:rPr lang="en-US" sz="1800" dirty="0" err="1"/>
              <a:t>limiar</a:t>
            </a:r>
            <a:r>
              <a:rPr lang="en-US" sz="1800" dirty="0"/>
              <a:t> </a:t>
            </a:r>
            <a:r>
              <a:rPr lang="en-US" sz="1800" dirty="0" err="1"/>
              <a:t>abaixo</a:t>
            </a:r>
            <a:r>
              <a:rPr lang="en-US" sz="1800" dirty="0"/>
              <a:t>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igual</a:t>
            </a:r>
            <a:r>
              <a:rPr lang="en-US" sz="1800" dirty="0"/>
              <a:t> a 0.25, </a:t>
            </a:r>
            <a:r>
              <a:rPr lang="en-US" sz="1800" dirty="0" err="1"/>
              <a:t>resulta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seleção</a:t>
            </a:r>
            <a:r>
              <a:rPr lang="en-US" sz="1800" dirty="0"/>
              <a:t> de </a:t>
            </a:r>
            <a:r>
              <a:rPr lang="en-US" sz="1800" dirty="0" err="1"/>
              <a:t>quase</a:t>
            </a:r>
            <a:r>
              <a:rPr lang="en-US" sz="1800" dirty="0"/>
              <a:t> </a:t>
            </a:r>
            <a:r>
              <a:rPr lang="en-US" sz="1800" dirty="0" err="1"/>
              <a:t>toda</a:t>
            </a:r>
            <a:r>
              <a:rPr lang="en-US" sz="1800" dirty="0"/>
              <a:t> a </a:t>
            </a:r>
            <a:r>
              <a:rPr lang="en-US" sz="1800" dirty="0" err="1"/>
              <a:t>sequência</a:t>
            </a:r>
            <a:r>
              <a:rPr lang="en-US" sz="1800" dirty="0"/>
              <a:t>.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sendo</a:t>
            </a:r>
            <a:r>
              <a:rPr lang="en-US" sz="1800" dirty="0"/>
              <a:t> </a:t>
            </a:r>
            <a:r>
              <a:rPr lang="en-US" sz="1800" dirty="0" err="1"/>
              <a:t>possível</a:t>
            </a:r>
            <a:r>
              <a:rPr lang="en-US" sz="1800" dirty="0"/>
              <a:t> </a:t>
            </a:r>
            <a:r>
              <a:rPr lang="en-US" sz="1800" dirty="0" err="1"/>
              <a:t>devido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fato</a:t>
            </a:r>
            <a:r>
              <a:rPr lang="en-US" sz="1800" dirty="0"/>
              <a:t> do </a:t>
            </a:r>
            <a:r>
              <a:rPr lang="en-US" sz="1800" dirty="0" err="1"/>
              <a:t>algoritmo</a:t>
            </a:r>
            <a:r>
              <a:rPr lang="en-US" sz="1800" dirty="0"/>
              <a:t>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ter</a:t>
            </a:r>
            <a:r>
              <a:rPr lang="en-US" sz="1800" dirty="0"/>
              <a:t> </a:t>
            </a:r>
            <a:r>
              <a:rPr lang="en-US" sz="1800" dirty="0" err="1"/>
              <a:t>já</a:t>
            </a:r>
            <a:r>
              <a:rPr lang="en-US" sz="1800" dirty="0"/>
              <a:t> </a:t>
            </a:r>
            <a:r>
              <a:rPr lang="en-US" sz="1800" dirty="0" err="1"/>
              <a:t>selecionado</a:t>
            </a:r>
            <a:r>
              <a:rPr lang="en-US" sz="1800" dirty="0"/>
              <a:t> a </a:t>
            </a:r>
            <a:r>
              <a:rPr lang="en-US" sz="1800" dirty="0" err="1"/>
              <a:t>sequência</a:t>
            </a:r>
            <a:r>
              <a:rPr lang="en-US" sz="1800" dirty="0"/>
              <a:t> </a:t>
            </a:r>
            <a:r>
              <a:rPr lang="en-US" sz="1800" dirty="0" err="1"/>
              <a:t>completa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Método</a:t>
            </a:r>
            <a:r>
              <a:rPr lang="en-US" sz="1800" dirty="0"/>
              <a:t> 2: </a:t>
            </a:r>
            <a:r>
              <a:rPr lang="en-US" sz="1800" dirty="0" err="1"/>
              <a:t>Filtrou</a:t>
            </a:r>
            <a:r>
              <a:rPr lang="en-US" sz="1800" dirty="0"/>
              <a:t> </a:t>
            </a:r>
            <a:r>
              <a:rPr lang="en-US" sz="1800" dirty="0" err="1"/>
              <a:t>alguns</a:t>
            </a:r>
            <a:r>
              <a:rPr lang="en-US" sz="1800" dirty="0"/>
              <a:t> </a:t>
            </a:r>
            <a:r>
              <a:rPr lang="en-US" sz="1800" dirty="0" err="1"/>
              <a:t>valores</a:t>
            </a:r>
            <a:r>
              <a:rPr lang="en-US" sz="1800" dirty="0"/>
              <a:t> da </a:t>
            </a:r>
            <a:r>
              <a:rPr lang="en-US" sz="1800" dirty="0" err="1"/>
              <a:t>sequência</a:t>
            </a:r>
            <a:r>
              <a:rPr lang="en-US" sz="1800" dirty="0"/>
              <a:t> </a:t>
            </a:r>
            <a:r>
              <a:rPr lang="en-US" sz="1800" dirty="0" err="1"/>
              <a:t>anômala</a:t>
            </a:r>
            <a:r>
              <a:rPr lang="en-US" sz="1800" dirty="0"/>
              <a:t> e outros </a:t>
            </a:r>
            <a:r>
              <a:rPr lang="en-US" sz="1800" dirty="0" err="1"/>
              <a:t>valores</a:t>
            </a:r>
            <a:r>
              <a:rPr lang="en-US" sz="1800" dirty="0"/>
              <a:t>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relacionados</a:t>
            </a:r>
            <a:r>
              <a:rPr lang="en-US" sz="1800" dirty="0"/>
              <a:t>, </a:t>
            </a:r>
            <a:r>
              <a:rPr lang="en-US" sz="1800" dirty="0" err="1"/>
              <a:t>utilizando</a:t>
            </a:r>
            <a:r>
              <a:rPr lang="en-US" sz="1800" dirty="0"/>
              <a:t> </a:t>
            </a:r>
            <a:r>
              <a:rPr lang="en-US" sz="1800" dirty="0" err="1"/>
              <a:t>também</a:t>
            </a:r>
            <a:r>
              <a:rPr lang="en-US" sz="1800" dirty="0"/>
              <a:t> um </a:t>
            </a:r>
            <a:r>
              <a:rPr lang="en-US" sz="1800" dirty="0" err="1"/>
              <a:t>limiar</a:t>
            </a:r>
            <a:r>
              <a:rPr lang="en-US" sz="1800" dirty="0"/>
              <a:t> de 0,3.</a:t>
            </a:r>
          </a:p>
          <a:p>
            <a:r>
              <a:rPr lang="en-US" sz="1800" dirty="0" err="1"/>
              <a:t>Método</a:t>
            </a:r>
            <a:r>
              <a:rPr lang="en-US" sz="1800" dirty="0"/>
              <a:t> 3: A </a:t>
            </a:r>
            <a:r>
              <a:rPr lang="en-US" sz="1800" dirty="0" err="1"/>
              <a:t>configuração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eficaz</a:t>
            </a:r>
            <a:r>
              <a:rPr lang="en-US" sz="1800" dirty="0"/>
              <a:t> </a:t>
            </a:r>
            <a:r>
              <a:rPr lang="en-US" sz="1800" dirty="0" err="1"/>
              <a:t>resultou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seleção</a:t>
            </a:r>
            <a:r>
              <a:rPr lang="en-US" sz="1800" dirty="0"/>
              <a:t> de </a:t>
            </a:r>
            <a:r>
              <a:rPr lang="en-US" sz="1800" dirty="0" err="1"/>
              <a:t>quase</a:t>
            </a:r>
            <a:r>
              <a:rPr lang="en-US" sz="1800" dirty="0"/>
              <a:t> </a:t>
            </a:r>
            <a:r>
              <a:rPr lang="en-US" sz="1800" dirty="0" err="1"/>
              <a:t>toda</a:t>
            </a:r>
            <a:r>
              <a:rPr lang="en-US" sz="1800" dirty="0"/>
              <a:t> a </a:t>
            </a:r>
            <a:r>
              <a:rPr lang="en-US" sz="1800" dirty="0" err="1"/>
              <a:t>sequência</a:t>
            </a:r>
            <a:r>
              <a:rPr lang="en-US" sz="1800" dirty="0"/>
              <a:t> </a:t>
            </a:r>
            <a:r>
              <a:rPr lang="en-US" sz="1800" dirty="0" err="1"/>
              <a:t>anômala</a:t>
            </a:r>
            <a:r>
              <a:rPr lang="en-US" sz="1800" dirty="0"/>
              <a:t>, mas </a:t>
            </a:r>
            <a:r>
              <a:rPr lang="en-US" sz="1800" dirty="0" err="1"/>
              <a:t>incluiu</a:t>
            </a:r>
            <a:r>
              <a:rPr lang="en-US" sz="1800" dirty="0"/>
              <a:t> </a:t>
            </a:r>
            <a:r>
              <a:rPr lang="en-US" sz="1800" dirty="0" err="1"/>
              <a:t>alguns</a:t>
            </a:r>
            <a:r>
              <a:rPr lang="en-US" sz="1800" dirty="0"/>
              <a:t> </a:t>
            </a:r>
            <a:r>
              <a:rPr lang="en-US" sz="1800" dirty="0" err="1"/>
              <a:t>valores</a:t>
            </a:r>
            <a:r>
              <a:rPr lang="en-US" sz="1800" dirty="0"/>
              <a:t> </a:t>
            </a:r>
            <a:r>
              <a:rPr lang="en-US" sz="1800" dirty="0" err="1"/>
              <a:t>externos</a:t>
            </a:r>
            <a:r>
              <a:rPr lang="en-US" sz="1800" dirty="0"/>
              <a:t>. A </a:t>
            </a:r>
            <a:r>
              <a:rPr lang="en-US" sz="1800" dirty="0" err="1"/>
              <a:t>janela</a:t>
            </a:r>
            <a:r>
              <a:rPr lang="en-US" sz="1800" dirty="0"/>
              <a:t> </a:t>
            </a:r>
            <a:r>
              <a:rPr lang="en-US" sz="1800" dirty="0" err="1"/>
              <a:t>foi</a:t>
            </a:r>
            <a:r>
              <a:rPr lang="en-US" sz="1800" dirty="0"/>
              <a:t> </a:t>
            </a:r>
            <a:r>
              <a:rPr lang="en-US" sz="1800" dirty="0" err="1"/>
              <a:t>ampliada</a:t>
            </a:r>
            <a:r>
              <a:rPr lang="en-US" sz="1800" dirty="0"/>
              <a:t> para 10 e o </a:t>
            </a:r>
            <a:r>
              <a:rPr lang="en-US" sz="1800" dirty="0" err="1"/>
              <a:t>limiar</a:t>
            </a:r>
            <a:r>
              <a:rPr lang="en-US" sz="1800" dirty="0"/>
              <a:t> </a:t>
            </a:r>
            <a:r>
              <a:rPr lang="en-US" sz="1800" dirty="0" err="1"/>
              <a:t>ajustado</a:t>
            </a:r>
            <a:r>
              <a:rPr lang="en-US" sz="1800" dirty="0"/>
              <a:t> para 0,19.</a:t>
            </a:r>
            <a:endParaRPr lang="en-BR" sz="1800" dirty="0"/>
          </a:p>
        </p:txBody>
      </p:sp>
      <p:pic>
        <p:nvPicPr>
          <p:cNvPr id="21" name="Picture 20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E5A2EE01-D7D3-E776-2E0D-8682FECD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450" y="4477330"/>
            <a:ext cx="3003550" cy="2380670"/>
          </a:xfrm>
          <a:prstGeom prst="rect">
            <a:avLst/>
          </a:prstGeom>
        </p:spPr>
      </p:pic>
      <p:pic>
        <p:nvPicPr>
          <p:cNvPr id="23" name="Picture 22" descr="A graph with blue lines and red and green text&#10;&#10;Description automatically generated">
            <a:extLst>
              <a:ext uri="{FF2B5EF4-FFF2-40B4-BE49-F238E27FC236}">
                <a16:creationId xmlns:a16="http://schemas.microsoft.com/office/drawing/2014/main" id="{142C6AB5-DDA6-F28F-7C85-C9671AE5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450" y="0"/>
            <a:ext cx="3003550" cy="2380669"/>
          </a:xfrm>
          <a:prstGeom prst="rect">
            <a:avLst/>
          </a:prstGeom>
        </p:spPr>
      </p:pic>
      <p:pic>
        <p:nvPicPr>
          <p:cNvPr id="19" name="Picture 18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111FFCE1-F286-E77B-E288-17D9D46B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50" y="2096661"/>
            <a:ext cx="3003550" cy="23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1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1366</Words>
  <Application>Microsoft Macintosh PowerPoint</Application>
  <PresentationFormat>Widescreen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-apple-system</vt:lpstr>
      <vt:lpstr>Adelle Sans Devanagari Light</vt:lpstr>
      <vt:lpstr>Aptos</vt:lpstr>
      <vt:lpstr>Aptos Display</vt:lpstr>
      <vt:lpstr>Arial</vt:lpstr>
      <vt:lpstr>Calibri</vt:lpstr>
      <vt:lpstr>Söhne</vt:lpstr>
      <vt:lpstr>Söhne Mono</vt:lpstr>
      <vt:lpstr>Office Theme</vt:lpstr>
      <vt:lpstr>Detecção de anomalias através de análise de distribuição com o uso de janelas deslizantes.</vt:lpstr>
      <vt:lpstr>METODOLOGIA</vt:lpstr>
      <vt:lpstr>Cenários estudados</vt:lpstr>
      <vt:lpstr>Função - generate_time_series</vt:lpstr>
      <vt:lpstr>Função - create_nonstationary_ts</vt:lpstr>
      <vt:lpstr>Caso I</vt:lpstr>
      <vt:lpstr>ST config</vt:lpstr>
      <vt:lpstr>Resultado dos modelos</vt:lpstr>
      <vt:lpstr>Métodos de filtros - Kmeans</vt:lpstr>
      <vt:lpstr>Métodos de filtros - Dbscan</vt:lpstr>
      <vt:lpstr>Métodos de filtros - Autoencoder</vt:lpstr>
      <vt:lpstr>Caso II</vt:lpstr>
      <vt:lpstr>ST config</vt:lpstr>
      <vt:lpstr>Resultado dos modelos</vt:lpstr>
      <vt:lpstr>Métodos de filtros - Autoencoder</vt:lpstr>
      <vt:lpstr>Caso III</vt:lpstr>
      <vt:lpstr>ST config</vt:lpstr>
      <vt:lpstr>Resultado dos modelos</vt:lpstr>
      <vt:lpstr>Métodos de filtros - Dbscan</vt:lpstr>
      <vt:lpstr>Métodos de filtros - Autoencoder</vt:lpstr>
      <vt:lpstr>Teste do limiar</vt:lpstr>
      <vt:lpstr>Verificação</vt:lpstr>
      <vt:lpstr>Testes futuros</vt:lpstr>
      <vt:lpstr>“Simular uma amostra de tamanho N para calcular e registrar os resultados, com o objetivo de analisar posteriormente se a distribuição segue o Teorema Central do Limite. Isso permitirá entender se existe algum padrão de resultado esperado para cada caso específico.”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anomalias através de análise de distribuição com o uso de janelas deslizantes.</dc:title>
  <dc:creator>Arthur Lamblet</dc:creator>
  <cp:lastModifiedBy>Arthur Lamblet</cp:lastModifiedBy>
  <cp:revision>7</cp:revision>
  <dcterms:created xsi:type="dcterms:W3CDTF">2024-04-04T14:06:56Z</dcterms:created>
  <dcterms:modified xsi:type="dcterms:W3CDTF">2024-05-03T21:29:34Z</dcterms:modified>
</cp:coreProperties>
</file>